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handoutMasterIdLst>
    <p:handoutMasterId r:id="rId19"/>
  </p:handoutMasterIdLst>
  <p:sldIdLst>
    <p:sldId id="256" r:id="rId2"/>
    <p:sldId id="264" r:id="rId3"/>
    <p:sldId id="259" r:id="rId4"/>
    <p:sldId id="258" r:id="rId5"/>
    <p:sldId id="257" r:id="rId6"/>
    <p:sldId id="262" r:id="rId7"/>
    <p:sldId id="263" r:id="rId8"/>
    <p:sldId id="265" r:id="rId9"/>
    <p:sldId id="266" r:id="rId10"/>
    <p:sldId id="267" r:id="rId11"/>
    <p:sldId id="268" r:id="rId12"/>
    <p:sldId id="272" r:id="rId13"/>
    <p:sldId id="273" r:id="rId14"/>
    <p:sldId id="270" r:id="rId15"/>
    <p:sldId id="261"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06" autoAdjust="0"/>
    <p:restoredTop sz="87059" autoAdjust="0"/>
  </p:normalViewPr>
  <p:slideViewPr>
    <p:cSldViewPr>
      <p:cViewPr varScale="1">
        <p:scale>
          <a:sx n="99" d="100"/>
          <a:sy n="99" d="100"/>
        </p:scale>
        <p:origin x="-33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CEA52E7-C4C7-4493-8460-CB6E1F4BC91B}" type="datetimeFigureOut">
              <a:rPr lang="en-US" smtClean="0"/>
              <a:t>10/20/2011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8DECB8-DEDC-4C37-9CC3-BF0888E653FA}" type="slidenum">
              <a:rPr lang="en-US" smtClean="0"/>
              <a:t>‹#›</a:t>
            </a:fld>
            <a:endParaRPr lang="en-US"/>
          </a:p>
        </p:txBody>
      </p:sp>
    </p:spTree>
    <p:extLst>
      <p:ext uri="{BB962C8B-B14F-4D97-AF65-F5344CB8AC3E}">
        <p14:creationId xmlns:p14="http://schemas.microsoft.com/office/powerpoint/2010/main" val="15002896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5C8404-3BE9-4845-8D1A-7EEB4B374809}" type="datetimeFigureOut">
              <a:rPr lang="en-US" smtClean="0"/>
              <a:t>10/20/2011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08E819-2BE5-4AF7-A45D-AF733D2E511F}" type="slidenum">
              <a:rPr lang="en-US" smtClean="0"/>
              <a:t>‹#›</a:t>
            </a:fld>
            <a:endParaRPr lang="en-US"/>
          </a:p>
        </p:txBody>
      </p:sp>
    </p:spTree>
    <p:extLst>
      <p:ext uri="{BB962C8B-B14F-4D97-AF65-F5344CB8AC3E}">
        <p14:creationId xmlns:p14="http://schemas.microsoft.com/office/powerpoint/2010/main" val="3402652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1</a:t>
            </a:fld>
            <a:endParaRPr lang="en-US"/>
          </a:p>
        </p:txBody>
      </p:sp>
    </p:spTree>
    <p:extLst>
      <p:ext uri="{BB962C8B-B14F-4D97-AF65-F5344CB8AC3E}">
        <p14:creationId xmlns:p14="http://schemas.microsoft.com/office/powerpoint/2010/main" val="21456513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11</a:t>
            </a:fld>
            <a:endParaRPr lang="en-US"/>
          </a:p>
        </p:txBody>
      </p:sp>
    </p:spTree>
    <p:extLst>
      <p:ext uri="{BB962C8B-B14F-4D97-AF65-F5344CB8AC3E}">
        <p14:creationId xmlns:p14="http://schemas.microsoft.com/office/powerpoint/2010/main" val="29538472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12</a:t>
            </a:fld>
            <a:endParaRPr lang="en-US"/>
          </a:p>
        </p:txBody>
      </p:sp>
    </p:spTree>
    <p:extLst>
      <p:ext uri="{BB962C8B-B14F-4D97-AF65-F5344CB8AC3E}">
        <p14:creationId xmlns:p14="http://schemas.microsoft.com/office/powerpoint/2010/main" val="29538472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13</a:t>
            </a:fld>
            <a:endParaRPr lang="en-US"/>
          </a:p>
        </p:txBody>
      </p:sp>
    </p:spTree>
    <p:extLst>
      <p:ext uri="{BB962C8B-B14F-4D97-AF65-F5344CB8AC3E}">
        <p14:creationId xmlns:p14="http://schemas.microsoft.com/office/powerpoint/2010/main" val="29538472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When you make your comments, you are welcome to give insight on ways that student skills could be better assessed by the faculty (e.g. we need to make sure students</a:t>
            </a:r>
            <a:r>
              <a:rPr lang="en-US" baseline="0" dirty="0" smtClean="0"/>
              <a:t> are citing their sources), but if you recognize work as being from a particular class, please do not make comments like “Kristin 1301 needs to get her act together and teach students to make proper citations”).</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14</a:t>
            </a:fld>
            <a:endParaRPr lang="en-US"/>
          </a:p>
        </p:txBody>
      </p:sp>
    </p:spTree>
    <p:extLst>
      <p:ext uri="{BB962C8B-B14F-4D97-AF65-F5344CB8AC3E}">
        <p14:creationId xmlns:p14="http://schemas.microsoft.com/office/powerpoint/2010/main" val="29538472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you have questions, you can contact one</a:t>
            </a:r>
            <a:r>
              <a:rPr lang="en-US" baseline="0" dirty="0" smtClean="0"/>
              <a:t> of your co-chairs.</a:t>
            </a:r>
          </a:p>
          <a:p>
            <a:endParaRPr lang="en-US" baseline="0" dirty="0" smtClean="0"/>
          </a:p>
          <a:p>
            <a:r>
              <a:rPr lang="en-US" baseline="0" dirty="0" smtClean="0"/>
              <a:t>If you are unable to reach your co-chair or if your co-chairs have questions, please contact me.</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16</a:t>
            </a:fld>
            <a:endParaRPr lang="en-US"/>
          </a:p>
        </p:txBody>
      </p:sp>
    </p:spTree>
    <p:extLst>
      <p:ext uri="{BB962C8B-B14F-4D97-AF65-F5344CB8AC3E}">
        <p14:creationId xmlns:p14="http://schemas.microsoft.com/office/powerpoint/2010/main" val="39954792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At Amarillo College,</a:t>
            </a:r>
            <a:r>
              <a:rPr lang="en-US" baseline="0" dirty="0" smtClean="0"/>
              <a:t> we assess student learning through the PET forms and through General Education Assessment. We will only discuss General Education assessment today, which uses existing, embedded assignments that are submitted by instructors for assessment purposes. </a:t>
            </a:r>
          </a:p>
          <a:p>
            <a:pPr marL="171450" indent="-171450">
              <a:buFont typeface="Arial" pitchFamily="34" charset="0"/>
              <a:buChar char="•"/>
            </a:pPr>
            <a:r>
              <a:rPr lang="en-US" baseline="0" dirty="0" smtClean="0"/>
              <a:t>If you would like to know the entire general education assessment background from course selection to how the report findings are used, we have that information detailed in our General Education Methodology. If you would like to read more about the overall assessment process, you can visit the AC Outcomes Assessment Information and Training page.</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2</a:t>
            </a:fld>
            <a:endParaRPr lang="en-US"/>
          </a:p>
        </p:txBody>
      </p:sp>
    </p:spTree>
    <p:extLst>
      <p:ext uri="{BB962C8B-B14F-4D97-AF65-F5344CB8AC3E}">
        <p14:creationId xmlns:p14="http://schemas.microsoft.com/office/powerpoint/2010/main" val="10896315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Each competency has a</a:t>
            </a:r>
            <a:r>
              <a:rPr lang="en-US" baseline="0" dirty="0" smtClean="0"/>
              <a:t> built-in benchmark indicating what academic-course taking students who have earned 30 or more credit hours at Amarillo College should be able to accomplish</a:t>
            </a:r>
          </a:p>
          <a:p>
            <a:pPr marL="171450" indent="-171450">
              <a:buFont typeface="Arial" pitchFamily="34" charset="0"/>
              <a:buChar char="•"/>
            </a:pPr>
            <a:r>
              <a:rPr lang="en-US" baseline="0" dirty="0" smtClean="0"/>
              <a:t>We need to pinpoint student strengths and weaknesses and analyze artifact findings in order to achieve constant improvement</a:t>
            </a:r>
            <a:endParaRPr lang="en-US" dirty="0" smtClean="0"/>
          </a:p>
          <a:p>
            <a:pPr marL="171450" indent="-171450">
              <a:buFont typeface="Arial" pitchFamily="34" charset="0"/>
              <a:buChar char="•"/>
            </a:pPr>
            <a:r>
              <a:rPr lang="en-US" dirty="0" smtClean="0"/>
              <a:t>The</a:t>
            </a:r>
            <a:r>
              <a:rPr lang="en-US" baseline="0" dirty="0" smtClean="0"/>
              <a:t> competency information and rubric was primarily created by the Instructional Sub-Committee based on the new THECB Undergraduate Education Advisory Committee (UEAC) rubrics and other institutional rubrics and information provided by the Office of Assessment and Development and AC has set a methodology in place for how we collect and assess rubrics. However, in addition to evaluating the students, we appreciate your participation in the evaluation process.</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4</a:t>
            </a:fld>
            <a:endParaRPr lang="en-US"/>
          </a:p>
        </p:txBody>
      </p:sp>
    </p:spTree>
    <p:extLst>
      <p:ext uri="{BB962C8B-B14F-4D97-AF65-F5344CB8AC3E}">
        <p14:creationId xmlns:p14="http://schemas.microsoft.com/office/powerpoint/2010/main" val="39940578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Each</a:t>
            </a:r>
            <a:r>
              <a:rPr lang="en-US" baseline="0" dirty="0" smtClean="0"/>
              <a:t> committee is made up of 5 members. On each committee, two people serve as the co-chairs. The co-chairs can answer any questions related to assessment and the co-chairs are the only members who have the authoritative power to “throw out” artifacts that do not have clear directions and/or cannot be assessed (the reason why any committee member cannot opt to not assess artifacts is that even weaker artifacts typically need to be assessed in order for areas of improvement to be identified). The co-chairs must agree to discard an artifact set and must decide which artifacts will replace the discarded artifacts. The co-chairs will also be responsible for collecting and compiling the committee results and must be in agreement on the final product before submitting the results and findings to the Assessments Coordinator.</a:t>
            </a:r>
          </a:p>
          <a:p>
            <a:pPr marL="171450" indent="-171450">
              <a:buFont typeface="Arial" pitchFamily="34" charset="0"/>
              <a:buChar char="•"/>
            </a:pPr>
            <a:r>
              <a:rPr lang="en-US" baseline="0" dirty="0" smtClean="0"/>
              <a:t>At least one member on each committee will also serve on the Instructional Assessment Committee; this is important because it is the Instructional Assessment committee that creates and revises rubrics and acts as a voice to the institution.</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5</a:t>
            </a:fld>
            <a:endParaRPr lang="en-US"/>
          </a:p>
        </p:txBody>
      </p:sp>
    </p:spTree>
    <p:extLst>
      <p:ext uri="{BB962C8B-B14F-4D97-AF65-F5344CB8AC3E}">
        <p14:creationId xmlns:p14="http://schemas.microsoft.com/office/powerpoint/2010/main" val="35061706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Will</a:t>
            </a:r>
            <a:r>
              <a:rPr lang="en-US" baseline="0" dirty="0" smtClean="0"/>
              <a:t> you assess artifacts individually or as a team? When teams assess artifacts, there is typically only one resulting group score for each artifact. When individuals assess artifacts, each team member rates each artifact and a co-chair or co-chairs compile and average the results. Will you use the excel spreadsheet you were provided?</a:t>
            </a:r>
          </a:p>
          <a:p>
            <a:pPr marL="171450" indent="-171450">
              <a:buFont typeface="Arial" pitchFamily="34" charset="0"/>
              <a:buChar char="•"/>
            </a:pPr>
            <a:r>
              <a:rPr lang="en-US" baseline="0" dirty="0" smtClean="0"/>
              <a:t>Verify that the artifacts on the J drive can be assessed (read the assignment and glance at the artifacts to make sure they can be assessed using the definitions and rubric tool that you are provided).</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6</a:t>
            </a:fld>
            <a:endParaRPr lang="en-US"/>
          </a:p>
        </p:txBody>
      </p:sp>
    </p:spTree>
    <p:extLst>
      <p:ext uri="{BB962C8B-B14F-4D97-AF65-F5344CB8AC3E}">
        <p14:creationId xmlns:p14="http://schemas.microsoft.com/office/powerpoint/2010/main" val="19606582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We collect artifacts one year in advance so the work that was</a:t>
            </a:r>
            <a:r>
              <a:rPr lang="en-US" baseline="0" dirty="0" smtClean="0"/>
              <a:t> submitted last year was from instructors who intended for the work to fulfill the old communication competency. When we changed competencies, we went through the work and attempted to find artifacts that would work for the new competency statement.</a:t>
            </a:r>
            <a:endParaRPr lang="en-US" dirty="0" smtClean="0"/>
          </a:p>
          <a:p>
            <a:pPr marL="171450" indent="-171450">
              <a:buFont typeface="Arial" pitchFamily="34" charset="0"/>
              <a:buChar char="•"/>
            </a:pPr>
            <a:r>
              <a:rPr lang="en-US" dirty="0" smtClean="0"/>
              <a:t>To have</a:t>
            </a:r>
            <a:r>
              <a:rPr lang="en-US" baseline="0" dirty="0" smtClean="0"/>
              <a:t> one rubric that works for a variety of written and oral communication pieces, the statements were written in a broad manner and a special “Vocal Delivery” and “Nonverbal” category was added for oral communication artifacts.</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7</a:t>
            </a:fld>
            <a:endParaRPr lang="en-US"/>
          </a:p>
        </p:txBody>
      </p:sp>
    </p:spTree>
    <p:extLst>
      <p:ext uri="{BB962C8B-B14F-4D97-AF65-F5344CB8AC3E}">
        <p14:creationId xmlns:p14="http://schemas.microsoft.com/office/powerpoint/2010/main" val="29538472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r>
              <a:rPr lang="en-US" dirty="0" smtClean="0"/>
              <a:t>When you assess</a:t>
            </a:r>
            <a:r>
              <a:rPr lang="en-US" baseline="0" dirty="0" smtClean="0"/>
              <a:t> poetry artifacts and/or non-conventional writing assignments, you may not see a conventional thesis statement. Instead, you need to assess whether or not the student clearly identifies the topic and supports that topic.</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8</a:t>
            </a:fld>
            <a:endParaRPr lang="en-US"/>
          </a:p>
        </p:txBody>
      </p:sp>
    </p:spTree>
    <p:extLst>
      <p:ext uri="{BB962C8B-B14F-4D97-AF65-F5344CB8AC3E}">
        <p14:creationId xmlns:p14="http://schemas.microsoft.com/office/powerpoint/2010/main" val="29538472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r>
              <a:rPr lang="en-US" dirty="0" smtClean="0"/>
              <a:t>“in medias res” = in the middle </a:t>
            </a:r>
            <a:r>
              <a:rPr lang="en-US" smtClean="0"/>
              <a:t>of things</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9</a:t>
            </a:fld>
            <a:endParaRPr lang="en-US"/>
          </a:p>
        </p:txBody>
      </p:sp>
    </p:spTree>
    <p:extLst>
      <p:ext uri="{BB962C8B-B14F-4D97-AF65-F5344CB8AC3E}">
        <p14:creationId xmlns:p14="http://schemas.microsoft.com/office/powerpoint/2010/main" val="29538472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t>10</a:t>
            </a:fld>
            <a:endParaRPr lang="en-US"/>
          </a:p>
        </p:txBody>
      </p:sp>
    </p:spTree>
    <p:extLst>
      <p:ext uri="{BB962C8B-B14F-4D97-AF65-F5344CB8AC3E}">
        <p14:creationId xmlns:p14="http://schemas.microsoft.com/office/powerpoint/2010/main" val="29538472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72544C5C-52E3-44EF-BD7C-9EB817ED105B}" type="datetimeFigureOut">
              <a:rPr lang="en-US" smtClean="0"/>
              <a:t>10/20/2011</a:t>
            </a:fld>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232505EC-4E1A-4E31-9EDC-D21BD5F3AFE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544C5C-52E3-44EF-BD7C-9EB817ED105B}" type="datetimeFigureOut">
              <a:rPr lang="en-US" smtClean="0"/>
              <a:t>10/20/2011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2505EC-4E1A-4E31-9EDC-D21BD5F3AFE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544C5C-52E3-44EF-BD7C-9EB817ED105B}" type="datetimeFigureOut">
              <a:rPr lang="en-US" smtClean="0"/>
              <a:t>10/20/2011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2505EC-4E1A-4E31-9EDC-D21BD5F3AFE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544C5C-52E3-44EF-BD7C-9EB817ED105B}" type="datetimeFigureOut">
              <a:rPr lang="en-US" smtClean="0"/>
              <a:t>10/20/2011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2505EC-4E1A-4E31-9EDC-D21BD5F3AFE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544C5C-52E3-44EF-BD7C-9EB817ED105B}" type="datetimeFigureOut">
              <a:rPr lang="en-US" smtClean="0"/>
              <a:t>10/20/2011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2505EC-4E1A-4E31-9EDC-D21BD5F3AFE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72544C5C-52E3-44EF-BD7C-9EB817ED105B}" type="datetimeFigureOut">
              <a:rPr lang="en-US" smtClean="0"/>
              <a:t>10/20/2011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2505EC-4E1A-4E31-9EDC-D21BD5F3AFEB}" type="slidenum">
              <a:rPr lang="en-US" smtClean="0"/>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2544C5C-52E3-44EF-BD7C-9EB817ED105B}" type="datetimeFigureOut">
              <a:rPr lang="en-US" smtClean="0"/>
              <a:t>10/20/2011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2505EC-4E1A-4E31-9EDC-D21BD5F3AFEB}" type="slidenum">
              <a:rPr lang="en-US" smtClean="0"/>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544C5C-52E3-44EF-BD7C-9EB817ED105B}" type="datetimeFigureOut">
              <a:rPr lang="en-US" smtClean="0"/>
              <a:t>10/20/2011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2505EC-4E1A-4E31-9EDC-D21BD5F3AFE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544C5C-52E3-44EF-BD7C-9EB817ED105B}" type="datetimeFigureOut">
              <a:rPr lang="en-US" smtClean="0"/>
              <a:t>10/20/2011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2505EC-4E1A-4E31-9EDC-D21BD5F3AFE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72544C5C-52E3-44EF-BD7C-9EB817ED105B}" type="datetimeFigureOut">
              <a:rPr lang="en-US" smtClean="0"/>
              <a:t>10/20/2011</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a:p>
        </p:txBody>
      </p:sp>
      <p:sp>
        <p:nvSpPr>
          <p:cNvPr id="7" name="Slide Number Placeholder 6"/>
          <p:cNvSpPr>
            <a:spLocks noGrp="1"/>
          </p:cNvSpPr>
          <p:nvPr>
            <p:ph type="sldNum" sz="quarter" idx="12"/>
          </p:nvPr>
        </p:nvSpPr>
        <p:spPr>
          <a:xfrm rot="60000">
            <a:off x="7557313" y="5896961"/>
            <a:ext cx="554023" cy="365125"/>
          </a:xfrm>
        </p:spPr>
        <p:txBody>
          <a:bodyPr/>
          <a:lstStyle/>
          <a:p>
            <a:fld id="{232505EC-4E1A-4E31-9EDC-D21BD5F3AFE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72544C5C-52E3-44EF-BD7C-9EB817ED105B}" type="datetimeFigureOut">
              <a:rPr lang="en-US" smtClean="0"/>
              <a:t>10/20/2011</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232505EC-4E1A-4E31-9EDC-D21BD5F3AFE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72544C5C-52E3-44EF-BD7C-9EB817ED105B}" type="datetimeFigureOut">
              <a:rPr lang="en-US" smtClean="0"/>
              <a:t>10/20/2011</a:t>
            </a:fld>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232505EC-4E1A-4E31-9EDC-D21BD5F3AFE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ddabel@actx.edu"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mailto:kmw@actx.edu" TargetMode="External"/><Relationship Id="rId4" Type="http://schemas.openxmlformats.org/officeDocument/2006/relationships/hyperlink" Target="mailto:jwtaylor@actx.edu"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actx.edu/iea/index.php?module=article&amp;id=8"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www.actx.edu/iea/index.php?module=article&amp;id=20" TargetMode="External"/><Relationship Id="rId5" Type="http://schemas.openxmlformats.org/officeDocument/2006/relationships/hyperlink" Target="http://www.actx.edu/iea/index.php?module=article&amp;id=70" TargetMode="External"/><Relationship Id="rId4" Type="http://schemas.openxmlformats.org/officeDocument/2006/relationships/hyperlink" Target="http://www.actx.edu/iea/index.php?module=article&amp;id=37"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www.thecb.state.tx.us/index.cfm?objectid=7928DB21-B1CD-50FE-B2AE4595D0094A78"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actx.edu/iea/index.php?module=article&amp;id=67"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actx.edu/iea/index.php?module=article&amp;id=37"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1710266" y="1295400"/>
            <a:ext cx="5723468" cy="1828090"/>
          </a:xfrm>
        </p:spPr>
        <p:txBody>
          <a:bodyPr>
            <a:normAutofit/>
          </a:bodyPr>
          <a:lstStyle/>
          <a:p>
            <a:r>
              <a:rPr lang="en-US" dirty="0" smtClean="0"/>
              <a:t>General Education  Assessment </a:t>
            </a:r>
            <a:endParaRPr lang="en-US" dirty="0"/>
          </a:p>
        </p:txBody>
      </p:sp>
      <p:sp>
        <p:nvSpPr>
          <p:cNvPr id="8" name="Subtitle 7"/>
          <p:cNvSpPr>
            <a:spLocks noGrp="1"/>
          </p:cNvSpPr>
          <p:nvPr>
            <p:ph type="subTitle" idx="1"/>
          </p:nvPr>
        </p:nvSpPr>
        <p:spPr/>
        <p:txBody>
          <a:bodyPr/>
          <a:lstStyle/>
          <a:p>
            <a:r>
              <a:rPr lang="en-US" dirty="0" smtClean="0"/>
              <a:t>Communication Skills </a:t>
            </a:r>
          </a:p>
          <a:p>
            <a:r>
              <a:rPr lang="en-US" dirty="0" smtClean="0"/>
              <a:t>Competency</a:t>
            </a:r>
            <a:endParaRPr lang="en-US" dirty="0"/>
          </a:p>
        </p:txBody>
      </p:sp>
      <p:pic>
        <p:nvPicPr>
          <p:cNvPr id="9" name="Picture 8" descr="blue colo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86200" y="4648200"/>
            <a:ext cx="1371600" cy="762000"/>
          </a:xfrm>
          <a:prstGeom prst="rect">
            <a:avLst/>
          </a:prstGeom>
          <a:noFill/>
          <a:ln>
            <a:noFill/>
          </a:ln>
        </p:spPr>
      </p:pic>
      <p:cxnSp>
        <p:nvCxnSpPr>
          <p:cNvPr id="3" name="Straight Connector 2"/>
          <p:cNvCxnSpPr/>
          <p:nvPr/>
        </p:nvCxnSpPr>
        <p:spPr>
          <a:xfrm>
            <a:off x="1447800" y="3657600"/>
            <a:ext cx="6248400" cy="0"/>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94480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Concept Definitions</a:t>
            </a:r>
            <a:endParaRPr lang="en-US" dirty="0"/>
          </a:p>
        </p:txBody>
      </p:sp>
      <p:sp>
        <p:nvSpPr>
          <p:cNvPr id="3" name="Content Placeholder 2"/>
          <p:cNvSpPr>
            <a:spLocks noGrp="1"/>
          </p:cNvSpPr>
          <p:nvPr>
            <p:ph idx="1"/>
          </p:nvPr>
        </p:nvSpPr>
        <p:spPr>
          <a:xfrm>
            <a:off x="1066800" y="2119257"/>
            <a:ext cx="7086600" cy="3603812"/>
          </a:xfrm>
        </p:spPr>
        <p:txBody>
          <a:bodyPr>
            <a:normAutofit/>
          </a:bodyPr>
          <a:lstStyle/>
          <a:p>
            <a:pPr marL="0" indent="0">
              <a:buNone/>
            </a:pPr>
            <a:r>
              <a:rPr lang="en-US" sz="2200" b="1" u="sng" dirty="0" smtClean="0"/>
              <a:t>Assignment’s Requirements</a:t>
            </a:r>
          </a:p>
          <a:p>
            <a:pPr marL="0" indent="0">
              <a:buNone/>
            </a:pPr>
            <a:r>
              <a:rPr lang="en-US" sz="2000" dirty="0" smtClean="0"/>
              <a:t>Relate </a:t>
            </a:r>
            <a:r>
              <a:rPr lang="en-US" sz="2000" dirty="0"/>
              <a:t>to what the instructor has set forth in the assignment.  A communications artifact can be delivered well in all aspects and not respond to the assignment. </a:t>
            </a:r>
            <a:endParaRPr lang="en-US" sz="2200" b="1" u="sng" dirty="0"/>
          </a:p>
        </p:txBody>
      </p:sp>
    </p:spTree>
    <p:extLst>
      <p:ext uri="{BB962C8B-B14F-4D97-AF65-F5344CB8AC3E}">
        <p14:creationId xmlns:p14="http://schemas.microsoft.com/office/powerpoint/2010/main" val="35747446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Concept Definitions</a:t>
            </a:r>
            <a:endParaRPr lang="en-US" dirty="0"/>
          </a:p>
        </p:txBody>
      </p:sp>
      <p:sp>
        <p:nvSpPr>
          <p:cNvPr id="3" name="Content Placeholder 2"/>
          <p:cNvSpPr>
            <a:spLocks noGrp="1"/>
          </p:cNvSpPr>
          <p:nvPr>
            <p:ph idx="1"/>
          </p:nvPr>
        </p:nvSpPr>
        <p:spPr>
          <a:xfrm>
            <a:off x="1066800" y="2119257"/>
            <a:ext cx="7086600" cy="3603812"/>
          </a:xfrm>
        </p:spPr>
        <p:txBody>
          <a:bodyPr>
            <a:normAutofit fontScale="92500"/>
          </a:bodyPr>
          <a:lstStyle/>
          <a:p>
            <a:pPr marL="0" indent="0">
              <a:buNone/>
            </a:pPr>
            <a:r>
              <a:rPr lang="en-US" sz="2200" b="1" u="sng" dirty="0" smtClean="0"/>
              <a:t>Style</a:t>
            </a:r>
          </a:p>
          <a:p>
            <a:pPr marL="0" indent="0">
              <a:buNone/>
            </a:pPr>
            <a:r>
              <a:rPr lang="en-US" sz="2000" dirty="0" smtClean="0"/>
              <a:t>The way </a:t>
            </a:r>
            <a:r>
              <a:rPr lang="en-US" sz="2000" dirty="0"/>
              <a:t>in which words and sentences are put together. It involves word choice, sentence structure, and tone appropriate for the rhetorical situation.  Different styles can be effective in different genres; however, any style in academic communication should demonstrate control of sentence-level errors such as grammar problems, misspellings, improper use of punctuation, etc</a:t>
            </a:r>
            <a:r>
              <a:rPr lang="en-US" sz="2000" dirty="0" smtClean="0"/>
              <a:t>.</a:t>
            </a:r>
          </a:p>
          <a:p>
            <a:pPr marL="0" indent="0">
              <a:buNone/>
            </a:pPr>
            <a:endParaRPr lang="en-US" sz="2000" dirty="0"/>
          </a:p>
          <a:p>
            <a:pPr marL="0" indent="0">
              <a:buNone/>
            </a:pPr>
            <a:r>
              <a:rPr lang="en-US" sz="2000" b="1" dirty="0" smtClean="0"/>
              <a:t>Note: </a:t>
            </a:r>
          </a:p>
          <a:p>
            <a:pPr marL="0" indent="0">
              <a:buNone/>
            </a:pPr>
            <a:r>
              <a:rPr lang="en-US" sz="2000" dirty="0" smtClean="0"/>
              <a:t>What constitutes  the “flair for style” outlined by the rubric can be left to your discretion.</a:t>
            </a:r>
            <a:endParaRPr lang="en-US" sz="2000" dirty="0"/>
          </a:p>
          <a:p>
            <a:pPr marL="0" indent="0">
              <a:buNone/>
            </a:pPr>
            <a:endParaRPr lang="en-US" sz="2000" dirty="0" smtClean="0"/>
          </a:p>
          <a:p>
            <a:pPr marL="0" indent="0">
              <a:buNone/>
            </a:pPr>
            <a:endParaRPr lang="en-US" sz="2000" b="1" u="sng" dirty="0"/>
          </a:p>
          <a:p>
            <a:pPr marL="0" indent="0">
              <a:buNone/>
            </a:pPr>
            <a:endParaRPr lang="en-US" sz="2000" b="1" dirty="0"/>
          </a:p>
        </p:txBody>
      </p:sp>
    </p:spTree>
    <p:extLst>
      <p:ext uri="{BB962C8B-B14F-4D97-AF65-F5344CB8AC3E}">
        <p14:creationId xmlns:p14="http://schemas.microsoft.com/office/powerpoint/2010/main" val="6671845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Concept Definitions</a:t>
            </a:r>
            <a:endParaRPr lang="en-US" dirty="0"/>
          </a:p>
        </p:txBody>
      </p:sp>
      <p:sp>
        <p:nvSpPr>
          <p:cNvPr id="3" name="Content Placeholder 2"/>
          <p:cNvSpPr>
            <a:spLocks noGrp="1"/>
          </p:cNvSpPr>
          <p:nvPr>
            <p:ph idx="1"/>
          </p:nvPr>
        </p:nvSpPr>
        <p:spPr>
          <a:xfrm>
            <a:off x="1066800" y="2119257"/>
            <a:ext cx="7086600" cy="3603812"/>
          </a:xfrm>
        </p:spPr>
        <p:txBody>
          <a:bodyPr>
            <a:normAutofit/>
          </a:bodyPr>
          <a:lstStyle/>
          <a:p>
            <a:pPr marL="0" indent="0">
              <a:buNone/>
            </a:pPr>
            <a:r>
              <a:rPr lang="en-US" sz="2200" b="1" u="sng" dirty="0" smtClean="0"/>
              <a:t>Vocal Delivery</a:t>
            </a:r>
          </a:p>
          <a:p>
            <a:pPr marL="0" indent="0">
              <a:buNone/>
            </a:pPr>
            <a:r>
              <a:rPr lang="en-US" sz="2000" dirty="0" smtClean="0"/>
              <a:t>Includes </a:t>
            </a:r>
            <a:r>
              <a:rPr lang="en-US" sz="2000" dirty="0"/>
              <a:t>elements such as volume, variety, fluency, rate, pronunciation, articulation, and vocal pauses</a:t>
            </a:r>
            <a:r>
              <a:rPr lang="en-US" sz="2000" dirty="0" smtClean="0"/>
              <a:t>.</a:t>
            </a:r>
          </a:p>
          <a:p>
            <a:pPr marL="0" indent="0">
              <a:buNone/>
            </a:pPr>
            <a:endParaRPr lang="en-US" sz="2000" b="1" u="sng" dirty="0"/>
          </a:p>
          <a:p>
            <a:pPr marL="0" indent="0">
              <a:buNone/>
            </a:pPr>
            <a:r>
              <a:rPr lang="en-US" sz="2000" b="1" dirty="0" smtClean="0"/>
              <a:t>Notes:</a:t>
            </a:r>
          </a:p>
          <a:p>
            <a:pPr>
              <a:buFontTx/>
              <a:buChar char="-"/>
            </a:pPr>
            <a:r>
              <a:rPr lang="en-US" sz="2000" dirty="0" smtClean="0"/>
              <a:t>What </a:t>
            </a:r>
            <a:r>
              <a:rPr lang="en-US" sz="2000" dirty="0"/>
              <a:t>constitutes </a:t>
            </a:r>
            <a:r>
              <a:rPr lang="en-US" sz="2000" dirty="0" smtClean="0"/>
              <a:t>“artful in the use of delivery and style” </a:t>
            </a:r>
            <a:r>
              <a:rPr lang="en-US" sz="2000" dirty="0"/>
              <a:t>outlined by the rubric can be left to your discretion</a:t>
            </a:r>
            <a:r>
              <a:rPr lang="en-US" sz="2000" dirty="0" smtClean="0"/>
              <a:t>.</a:t>
            </a:r>
          </a:p>
          <a:p>
            <a:pPr>
              <a:buFontTx/>
              <a:buChar char="-"/>
            </a:pPr>
            <a:r>
              <a:rPr lang="en-US" sz="2000" dirty="0" smtClean="0"/>
              <a:t>The rubric’s reference to “extemporaneously” speaking is more of a reference to preparedness and vocal delivery than “impromptu” speeches.</a:t>
            </a:r>
            <a:endParaRPr lang="en-US" sz="2000" dirty="0"/>
          </a:p>
          <a:p>
            <a:pPr marL="0" indent="0">
              <a:buNone/>
            </a:pPr>
            <a:endParaRPr lang="en-US" sz="2000" b="1" u="sng" dirty="0"/>
          </a:p>
          <a:p>
            <a:pPr marL="0" indent="0">
              <a:buNone/>
            </a:pPr>
            <a:endParaRPr lang="en-US" sz="2000" b="1" dirty="0"/>
          </a:p>
        </p:txBody>
      </p:sp>
    </p:spTree>
    <p:extLst>
      <p:ext uri="{BB962C8B-B14F-4D97-AF65-F5344CB8AC3E}">
        <p14:creationId xmlns:p14="http://schemas.microsoft.com/office/powerpoint/2010/main" val="8898078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Concept Definitions</a:t>
            </a:r>
            <a:endParaRPr lang="en-US" dirty="0"/>
          </a:p>
        </p:txBody>
      </p:sp>
      <p:sp>
        <p:nvSpPr>
          <p:cNvPr id="3" name="Content Placeholder 2"/>
          <p:cNvSpPr>
            <a:spLocks noGrp="1"/>
          </p:cNvSpPr>
          <p:nvPr>
            <p:ph idx="1"/>
          </p:nvPr>
        </p:nvSpPr>
        <p:spPr>
          <a:xfrm>
            <a:off x="1066800" y="2119257"/>
            <a:ext cx="7086600" cy="3603812"/>
          </a:xfrm>
        </p:spPr>
        <p:txBody>
          <a:bodyPr>
            <a:normAutofit/>
          </a:bodyPr>
          <a:lstStyle/>
          <a:p>
            <a:pPr marL="0" indent="0">
              <a:buNone/>
            </a:pPr>
            <a:r>
              <a:rPr lang="en-US" sz="2200" b="1" u="sng" dirty="0" smtClean="0"/>
              <a:t>Nonverbal Communication</a:t>
            </a:r>
          </a:p>
          <a:p>
            <a:pPr marL="0" lvl="0" indent="0">
              <a:buNone/>
            </a:pPr>
            <a:r>
              <a:rPr lang="en-US" sz="2000" dirty="0" smtClean="0"/>
              <a:t>Includes </a:t>
            </a:r>
            <a:r>
              <a:rPr lang="en-US" sz="2000" dirty="0"/>
              <a:t>aspects such as eye contact, gestures, movement, vitality, facial expressions, and proper use of lectern and visual aids where appropriate.</a:t>
            </a:r>
          </a:p>
          <a:p>
            <a:pPr marL="0" indent="0">
              <a:buNone/>
            </a:pPr>
            <a:endParaRPr lang="en-US" sz="2000" dirty="0" smtClean="0"/>
          </a:p>
          <a:p>
            <a:pPr marL="0" indent="0">
              <a:buNone/>
            </a:pPr>
            <a:endParaRPr lang="en-US" sz="2000" b="1" u="sng" dirty="0"/>
          </a:p>
          <a:p>
            <a:pPr marL="0" indent="0">
              <a:buNone/>
            </a:pPr>
            <a:endParaRPr lang="en-US" sz="2000" b="1" dirty="0"/>
          </a:p>
        </p:txBody>
      </p:sp>
    </p:spTree>
    <p:extLst>
      <p:ext uri="{BB962C8B-B14F-4D97-AF65-F5344CB8AC3E}">
        <p14:creationId xmlns:p14="http://schemas.microsoft.com/office/powerpoint/2010/main" val="19289072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Points of Consideration</a:t>
            </a:r>
            <a:endParaRPr lang="en-US" dirty="0"/>
          </a:p>
        </p:txBody>
      </p:sp>
      <p:sp>
        <p:nvSpPr>
          <p:cNvPr id="3" name="Content Placeholder 2"/>
          <p:cNvSpPr>
            <a:spLocks noGrp="1"/>
          </p:cNvSpPr>
          <p:nvPr>
            <p:ph idx="1"/>
          </p:nvPr>
        </p:nvSpPr>
        <p:spPr>
          <a:xfrm>
            <a:off x="1066800" y="2119257"/>
            <a:ext cx="7086600" cy="3603812"/>
          </a:xfrm>
        </p:spPr>
        <p:txBody>
          <a:bodyPr>
            <a:normAutofit/>
          </a:bodyPr>
          <a:lstStyle/>
          <a:p>
            <a:r>
              <a:rPr lang="en-US" sz="2200" dirty="0" smtClean="0"/>
              <a:t>Evaluation of the Students and not Instructors</a:t>
            </a:r>
          </a:p>
          <a:p>
            <a:endParaRPr lang="en-US" sz="2200" dirty="0" smtClean="0"/>
          </a:p>
          <a:p>
            <a:r>
              <a:rPr lang="en-US" sz="2200" dirty="0" smtClean="0"/>
              <a:t>Please do not grade students based on the perceived level of difficulty for the assignment (e.g. a “why students should go to college” essay should not immediately be viewed as having less merit than a “the importance of biomechanical engineering in today’s society” essay). </a:t>
            </a:r>
          </a:p>
        </p:txBody>
      </p:sp>
    </p:spTree>
    <p:extLst>
      <p:ext uri="{BB962C8B-B14F-4D97-AF65-F5344CB8AC3E}">
        <p14:creationId xmlns:p14="http://schemas.microsoft.com/office/powerpoint/2010/main" val="23699604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Submission Checklist</a:t>
            </a:r>
            <a:endParaRPr lang="en-US" dirty="0"/>
          </a:p>
        </p:txBody>
      </p:sp>
      <p:sp>
        <p:nvSpPr>
          <p:cNvPr id="3" name="Content Placeholder 2"/>
          <p:cNvSpPr>
            <a:spLocks noGrp="1"/>
          </p:cNvSpPr>
          <p:nvPr>
            <p:ph idx="1"/>
          </p:nvPr>
        </p:nvSpPr>
        <p:spPr>
          <a:xfrm>
            <a:off x="1143000" y="2133600"/>
            <a:ext cx="6614160" cy="3603812"/>
          </a:xfrm>
        </p:spPr>
        <p:txBody>
          <a:bodyPr>
            <a:normAutofit fontScale="92500" lnSpcReduction="10000"/>
          </a:bodyPr>
          <a:lstStyle/>
          <a:p>
            <a:pPr marL="0" indent="0">
              <a:buNone/>
            </a:pPr>
            <a:r>
              <a:rPr lang="en-US" dirty="0" smtClean="0"/>
              <a:t>All artifacts scored</a:t>
            </a:r>
          </a:p>
          <a:p>
            <a:pPr marL="0" indent="0">
              <a:buNone/>
            </a:pPr>
            <a:endParaRPr lang="en-US" dirty="0"/>
          </a:p>
          <a:p>
            <a:pPr marL="0" indent="0">
              <a:buNone/>
            </a:pPr>
            <a:r>
              <a:rPr lang="en-US" dirty="0" smtClean="0"/>
              <a:t>Student strengths identified</a:t>
            </a:r>
          </a:p>
          <a:p>
            <a:pPr marL="0" indent="0">
              <a:buNone/>
            </a:pPr>
            <a:endParaRPr lang="en-US" dirty="0"/>
          </a:p>
          <a:p>
            <a:pPr marL="0" indent="0">
              <a:buNone/>
            </a:pPr>
            <a:r>
              <a:rPr lang="en-US" dirty="0" smtClean="0"/>
              <a:t>Student weaknesses identified</a:t>
            </a:r>
          </a:p>
          <a:p>
            <a:pPr marL="0" indent="0">
              <a:buNone/>
            </a:pPr>
            <a:endParaRPr lang="en-US" dirty="0"/>
          </a:p>
          <a:p>
            <a:pPr marL="0" indent="0">
              <a:buNone/>
            </a:pPr>
            <a:r>
              <a:rPr lang="en-US" dirty="0"/>
              <a:t>Process approval suggestions provided</a:t>
            </a:r>
          </a:p>
          <a:p>
            <a:pPr marL="0" indent="0">
              <a:buNone/>
            </a:pPr>
            <a:endParaRPr lang="en-US" dirty="0" smtClean="0"/>
          </a:p>
          <a:p>
            <a:pPr marL="0" indent="0">
              <a:buNone/>
            </a:pPr>
            <a:r>
              <a:rPr lang="en-US" dirty="0" smtClean="0"/>
              <a:t>Ideas for improvement/interesting findings identified</a:t>
            </a:r>
          </a:p>
          <a:p>
            <a:pPr marL="0" indent="0">
              <a:buNone/>
            </a:pPr>
            <a:endParaRPr lang="en-US" dirty="0"/>
          </a:p>
        </p:txBody>
      </p:sp>
      <p:pic>
        <p:nvPicPr>
          <p:cNvPr id="1027" name="Picture 3" descr="C:\Users\k0369065\AppData\Local\Microsoft\Windows\Temporary Internet Files\Content.IE5\8BBO3M8T\MC90039174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18671" y="1974679"/>
            <a:ext cx="553329" cy="55165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descr="C:\Users\k0369065\AppData\Local\Microsoft\Windows\Temporary Internet Files\Content.IE5\8BBO3M8T\MC90039174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00600" y="2672889"/>
            <a:ext cx="553329" cy="55165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C:\Users\k0369065\AppData\Local\Microsoft\Windows\Temporary Internet Files\Content.IE5\8BBO3M8T\MC90039174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3800" y="4876800"/>
            <a:ext cx="553329" cy="551658"/>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C:\Users\k0369065\AppData\Local\Microsoft\Windows\Temporary Internet Files\Content.IE5\8BBO3M8T\MC90039174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92239" y="4268709"/>
            <a:ext cx="553329" cy="55165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3" descr="C:\Users\k0369065\AppData\Local\Microsoft\Windows\Temporary Internet Files\Content.IE5\8BBO3M8T\MC90039174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62600" y="3434026"/>
            <a:ext cx="553329" cy="5516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45061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Questions</a:t>
            </a:r>
            <a:endParaRPr lang="en-US" dirty="0"/>
          </a:p>
        </p:txBody>
      </p:sp>
      <p:sp>
        <p:nvSpPr>
          <p:cNvPr id="3" name="Content Placeholder 2"/>
          <p:cNvSpPr>
            <a:spLocks noGrp="1"/>
          </p:cNvSpPr>
          <p:nvPr>
            <p:ph idx="1"/>
          </p:nvPr>
        </p:nvSpPr>
        <p:spPr>
          <a:xfrm>
            <a:off x="1143000" y="2133600"/>
            <a:ext cx="6614160" cy="3603812"/>
          </a:xfrm>
        </p:spPr>
        <p:txBody>
          <a:bodyPr>
            <a:normAutofit/>
          </a:bodyPr>
          <a:lstStyle/>
          <a:p>
            <a:r>
              <a:rPr lang="en-US" dirty="0" smtClean="0"/>
              <a:t>Co-chairs</a:t>
            </a:r>
          </a:p>
          <a:p>
            <a:pPr lvl="1">
              <a:buFont typeface="Wingdings" pitchFamily="2" charset="2"/>
              <a:buChar char="v"/>
            </a:pPr>
            <a:r>
              <a:rPr lang="en-US" dirty="0" smtClean="0"/>
              <a:t>Don Abel </a:t>
            </a:r>
            <a:r>
              <a:rPr lang="en-US" sz="1800" dirty="0" smtClean="0"/>
              <a:t>(</a:t>
            </a:r>
            <a:r>
              <a:rPr lang="en-US" sz="1800" dirty="0" smtClean="0">
                <a:hlinkClick r:id="rId3"/>
              </a:rPr>
              <a:t>ddabel@actx.edu</a:t>
            </a:r>
            <a:r>
              <a:rPr lang="en-US" sz="1800" dirty="0" smtClean="0"/>
              <a:t>; 371-52981)</a:t>
            </a:r>
          </a:p>
          <a:p>
            <a:pPr lvl="1">
              <a:buFont typeface="Wingdings" pitchFamily="2" charset="2"/>
              <a:buChar char="v"/>
            </a:pPr>
            <a:r>
              <a:rPr lang="en-US" dirty="0"/>
              <a:t>Jim Taylor (</a:t>
            </a:r>
            <a:r>
              <a:rPr lang="en-US" dirty="0">
                <a:hlinkClick r:id="rId4"/>
              </a:rPr>
              <a:t>jwtaylor@actx.edu</a:t>
            </a:r>
            <a:r>
              <a:rPr lang="en-US" dirty="0" smtClean="0"/>
              <a:t>)</a:t>
            </a:r>
          </a:p>
          <a:p>
            <a:endParaRPr lang="en-US" dirty="0" smtClean="0"/>
          </a:p>
          <a:p>
            <a:r>
              <a:rPr lang="en-US" dirty="0" smtClean="0"/>
              <a:t>Assessments Coordinator</a:t>
            </a:r>
          </a:p>
          <a:p>
            <a:pPr lvl="1">
              <a:buFont typeface="Wingdings" pitchFamily="2" charset="2"/>
              <a:buChar char="v"/>
            </a:pPr>
            <a:r>
              <a:rPr lang="en-US" dirty="0" smtClean="0"/>
              <a:t>Kristin McDonald-Willey </a:t>
            </a:r>
            <a:r>
              <a:rPr lang="en-US" sz="1800" dirty="0" smtClean="0"/>
              <a:t>(</a:t>
            </a:r>
            <a:r>
              <a:rPr lang="en-US" sz="1800" dirty="0" smtClean="0">
                <a:hlinkClick r:id="rId5"/>
              </a:rPr>
              <a:t>kmw@actx.edu</a:t>
            </a:r>
            <a:r>
              <a:rPr lang="en-US" sz="1800" dirty="0" smtClean="0"/>
              <a:t>; 371-5420)</a:t>
            </a:r>
            <a:endParaRPr lang="en-US" sz="1800" dirty="0"/>
          </a:p>
        </p:txBody>
      </p:sp>
    </p:spTree>
    <p:extLst>
      <p:ext uri="{BB962C8B-B14F-4D97-AF65-F5344CB8AC3E}">
        <p14:creationId xmlns:p14="http://schemas.microsoft.com/office/powerpoint/2010/main" val="3956184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Assessment at AC</a:t>
            </a:r>
            <a:endParaRPr lang="en-US" dirty="0"/>
          </a:p>
        </p:txBody>
      </p:sp>
      <p:sp>
        <p:nvSpPr>
          <p:cNvPr id="3" name="Content Placeholder 2"/>
          <p:cNvSpPr>
            <a:spLocks noGrp="1"/>
          </p:cNvSpPr>
          <p:nvPr>
            <p:ph idx="1"/>
          </p:nvPr>
        </p:nvSpPr>
        <p:spPr>
          <a:xfrm>
            <a:off x="1463040" y="2119257"/>
            <a:ext cx="6614160" cy="3603812"/>
          </a:xfrm>
        </p:spPr>
        <p:txBody>
          <a:bodyPr>
            <a:normAutofit/>
          </a:bodyPr>
          <a:lstStyle/>
          <a:p>
            <a:r>
              <a:rPr lang="en-US" sz="2200" dirty="0" smtClean="0"/>
              <a:t>Assessment Methods:</a:t>
            </a:r>
          </a:p>
          <a:p>
            <a:pPr lvl="1">
              <a:buFont typeface="Wingdings" pitchFamily="2" charset="2"/>
              <a:buChar char="v"/>
            </a:pPr>
            <a:r>
              <a:rPr lang="en-US" dirty="0" smtClean="0">
                <a:hlinkClick r:id="rId3"/>
              </a:rPr>
              <a:t>Planning and Evaluation Tracking (PET)</a:t>
            </a:r>
            <a:endParaRPr lang="en-US" dirty="0" smtClean="0"/>
          </a:p>
          <a:p>
            <a:pPr lvl="1">
              <a:buFont typeface="Wingdings" pitchFamily="2" charset="2"/>
              <a:buChar char="v"/>
            </a:pPr>
            <a:r>
              <a:rPr lang="en-US" dirty="0" smtClean="0">
                <a:hlinkClick r:id="rId4"/>
              </a:rPr>
              <a:t>General Education Assessment</a:t>
            </a:r>
            <a:endParaRPr lang="en-US" dirty="0" smtClean="0"/>
          </a:p>
          <a:p>
            <a:pPr marL="365760" lvl="1" indent="0">
              <a:buNone/>
            </a:pPr>
            <a:endParaRPr lang="en-US" dirty="0"/>
          </a:p>
          <a:p>
            <a:r>
              <a:rPr lang="en-US" sz="2200" dirty="0" smtClean="0"/>
              <a:t>Assessment Overview Resource:</a:t>
            </a:r>
          </a:p>
          <a:p>
            <a:pPr lvl="1">
              <a:buFont typeface="Wingdings" pitchFamily="2" charset="2"/>
              <a:buChar char="v"/>
            </a:pPr>
            <a:r>
              <a:rPr lang="en-US" dirty="0" smtClean="0">
                <a:hlinkClick r:id="rId5"/>
              </a:rPr>
              <a:t>General Education Methodology</a:t>
            </a:r>
            <a:endParaRPr lang="en-US" dirty="0" smtClean="0">
              <a:hlinkClick r:id="rId6"/>
            </a:endParaRPr>
          </a:p>
          <a:p>
            <a:pPr lvl="1">
              <a:buFont typeface="Wingdings" pitchFamily="2" charset="2"/>
              <a:buChar char="v"/>
            </a:pPr>
            <a:r>
              <a:rPr lang="en-US" dirty="0" smtClean="0">
                <a:hlinkClick r:id="rId6"/>
              </a:rPr>
              <a:t>Outcomes Assessment Information and Training</a:t>
            </a:r>
            <a:endParaRPr lang="en-US" dirty="0" smtClean="0"/>
          </a:p>
        </p:txBody>
      </p:sp>
    </p:spTree>
    <p:extLst>
      <p:ext uri="{BB962C8B-B14F-4D97-AF65-F5344CB8AC3E}">
        <p14:creationId xmlns:p14="http://schemas.microsoft.com/office/powerpoint/2010/main" val="25545132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838200"/>
            <a:ext cx="6965245" cy="1371600"/>
          </a:xfrm>
        </p:spPr>
        <p:txBody>
          <a:bodyPr>
            <a:normAutofit fontScale="90000"/>
          </a:bodyPr>
          <a:lstStyle/>
          <a:p>
            <a:r>
              <a:rPr lang="en-US" dirty="0" smtClean="0"/>
              <a:t>2011-2012</a:t>
            </a:r>
            <a:br>
              <a:rPr lang="en-US" dirty="0" smtClean="0"/>
            </a:br>
            <a:r>
              <a:rPr lang="en-US" dirty="0" smtClean="0"/>
              <a:t>Competencies and Rubrics</a:t>
            </a:r>
            <a:br>
              <a:rPr lang="en-US" dirty="0" smtClean="0"/>
            </a:br>
            <a:r>
              <a:rPr lang="en-US" sz="1600" dirty="0" smtClean="0">
                <a:hlinkClick r:id="rId2"/>
              </a:rPr>
              <a:t>(Based on UEAC Core Objectives)</a:t>
            </a:r>
            <a:endParaRPr lang="en-US" sz="1600" dirty="0"/>
          </a:p>
        </p:txBody>
      </p:sp>
      <p:sp>
        <p:nvSpPr>
          <p:cNvPr id="3" name="Content Placeholder 2"/>
          <p:cNvSpPr>
            <a:spLocks noGrp="1"/>
          </p:cNvSpPr>
          <p:nvPr>
            <p:ph idx="1"/>
          </p:nvPr>
        </p:nvSpPr>
        <p:spPr>
          <a:xfrm>
            <a:off x="1447800" y="2286000"/>
            <a:ext cx="6196405" cy="3603812"/>
          </a:xfrm>
        </p:spPr>
        <p:txBody>
          <a:bodyPr>
            <a:normAutofit fontScale="92500" lnSpcReduction="10000"/>
          </a:bodyPr>
          <a:lstStyle/>
          <a:p>
            <a:pPr marL="0" indent="0">
              <a:buNone/>
            </a:pPr>
            <a:r>
              <a:rPr lang="en-US" u="sng" dirty="0" smtClean="0"/>
              <a:t>New Areas</a:t>
            </a:r>
          </a:p>
          <a:p>
            <a:r>
              <a:rPr lang="en-US" dirty="0" smtClean="0"/>
              <a:t>Communication Skills</a:t>
            </a:r>
          </a:p>
          <a:p>
            <a:r>
              <a:rPr lang="en-US" dirty="0" smtClean="0"/>
              <a:t>Critical Thinking Skills</a:t>
            </a:r>
          </a:p>
          <a:p>
            <a:r>
              <a:rPr lang="en-US" dirty="0" smtClean="0"/>
              <a:t>Empirical and Quantitative Skills</a:t>
            </a:r>
          </a:p>
          <a:p>
            <a:r>
              <a:rPr lang="en-US" dirty="0" smtClean="0"/>
              <a:t>Teamwork</a:t>
            </a:r>
          </a:p>
          <a:p>
            <a:pPr marL="0" indent="0">
              <a:buNone/>
            </a:pPr>
            <a:endParaRPr lang="en-US" dirty="0" smtClean="0"/>
          </a:p>
          <a:p>
            <a:pPr marL="0" indent="0">
              <a:buNone/>
            </a:pPr>
            <a:r>
              <a:rPr lang="en-US" u="sng" dirty="0" smtClean="0"/>
              <a:t>Future Areas</a:t>
            </a:r>
          </a:p>
          <a:p>
            <a:r>
              <a:rPr lang="en-US" dirty="0" smtClean="0"/>
              <a:t>Personal Responsibility</a:t>
            </a:r>
          </a:p>
          <a:p>
            <a:r>
              <a:rPr lang="en-US" dirty="0" smtClean="0"/>
              <a:t>Social Responsibility </a:t>
            </a:r>
          </a:p>
          <a:p>
            <a:endParaRPr lang="en-US" u="sng" dirty="0"/>
          </a:p>
          <a:p>
            <a:pPr marL="0" indent="0">
              <a:buNone/>
            </a:pPr>
            <a:endParaRPr lang="en-US" dirty="0"/>
          </a:p>
        </p:txBody>
      </p:sp>
    </p:spTree>
    <p:extLst>
      <p:ext uri="{BB962C8B-B14F-4D97-AF65-F5344CB8AC3E}">
        <p14:creationId xmlns:p14="http://schemas.microsoft.com/office/powerpoint/2010/main" val="38451767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Purpose</a:t>
            </a:r>
            <a:endParaRPr lang="en-US" dirty="0"/>
          </a:p>
        </p:txBody>
      </p:sp>
      <p:sp>
        <p:nvSpPr>
          <p:cNvPr id="3" name="Content Placeholder 2"/>
          <p:cNvSpPr>
            <a:spLocks noGrp="1"/>
          </p:cNvSpPr>
          <p:nvPr>
            <p:ph idx="1"/>
          </p:nvPr>
        </p:nvSpPr>
        <p:spPr>
          <a:xfrm>
            <a:off x="1463040" y="2119257"/>
            <a:ext cx="6461760" cy="3603812"/>
          </a:xfrm>
        </p:spPr>
        <p:txBody>
          <a:bodyPr>
            <a:normAutofit fontScale="92500" lnSpcReduction="10000"/>
          </a:bodyPr>
          <a:lstStyle/>
          <a:p>
            <a:r>
              <a:rPr lang="en-US" dirty="0" smtClean="0"/>
              <a:t>Evaluate Student Attainment of Competencies</a:t>
            </a:r>
          </a:p>
          <a:p>
            <a:endParaRPr lang="en-US" dirty="0" smtClean="0"/>
          </a:p>
          <a:p>
            <a:r>
              <a:rPr lang="en-US" dirty="0" smtClean="0"/>
              <a:t>Pinpoint Student Strengths, Weaknesses, and Areas for Improvement</a:t>
            </a:r>
          </a:p>
          <a:p>
            <a:endParaRPr lang="en-US" dirty="0"/>
          </a:p>
          <a:p>
            <a:r>
              <a:rPr lang="en-US" dirty="0" smtClean="0"/>
              <a:t>Pinpoint Points of Interest Found in Artifacts</a:t>
            </a:r>
          </a:p>
          <a:p>
            <a:endParaRPr lang="en-US" dirty="0" smtClean="0"/>
          </a:p>
          <a:p>
            <a:r>
              <a:rPr lang="en-US" dirty="0" smtClean="0"/>
              <a:t>Evaluate the Evaluation Process</a:t>
            </a:r>
          </a:p>
          <a:p>
            <a:pPr lvl="2"/>
            <a:r>
              <a:rPr lang="en-US" dirty="0" smtClean="0">
                <a:hlinkClick r:id="rId3"/>
              </a:rPr>
              <a:t>Competency Information and Rubrics</a:t>
            </a:r>
            <a:endParaRPr lang="en-US" dirty="0" smtClean="0"/>
          </a:p>
          <a:p>
            <a:pPr lvl="2"/>
            <a:r>
              <a:rPr lang="en-US" dirty="0" smtClean="0"/>
              <a:t>General Process Evaluation</a:t>
            </a:r>
            <a:endParaRPr lang="en-US" dirty="0"/>
          </a:p>
        </p:txBody>
      </p:sp>
    </p:spTree>
    <p:extLst>
      <p:ext uri="{BB962C8B-B14F-4D97-AF65-F5344CB8AC3E}">
        <p14:creationId xmlns:p14="http://schemas.microsoft.com/office/powerpoint/2010/main" val="22170758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0"/>
            <a:ext cx="6965245" cy="1202485"/>
          </a:xfrm>
        </p:spPr>
        <p:txBody>
          <a:bodyPr>
            <a:normAutofit fontScale="90000"/>
          </a:bodyPr>
          <a:lstStyle/>
          <a:p>
            <a:r>
              <a:rPr lang="en-US" dirty="0" smtClean="0"/>
              <a:t>Communication Skills Committee Members</a:t>
            </a:r>
            <a:br>
              <a:rPr lang="en-US" dirty="0" smtClean="0"/>
            </a:br>
            <a:r>
              <a:rPr lang="en-US" sz="1400" dirty="0" smtClean="0">
                <a:hlinkClick r:id="rId3"/>
              </a:rPr>
              <a:t>(From</a:t>
            </a:r>
            <a:r>
              <a:rPr lang="en-US" sz="2000" dirty="0" smtClean="0">
                <a:hlinkClick r:id="rId3"/>
              </a:rPr>
              <a:t> 2011 </a:t>
            </a:r>
            <a:r>
              <a:rPr lang="en-US" sz="1400" dirty="0" smtClean="0">
                <a:hlinkClick r:id="rId3"/>
              </a:rPr>
              <a:t>General Education Competency Member List)</a:t>
            </a:r>
            <a:endParaRPr lang="en-US" sz="1400" dirty="0"/>
          </a:p>
        </p:txBody>
      </p:sp>
      <p:sp>
        <p:nvSpPr>
          <p:cNvPr id="3" name="Content Placeholder 2"/>
          <p:cNvSpPr>
            <a:spLocks noGrp="1"/>
          </p:cNvSpPr>
          <p:nvPr>
            <p:ph idx="1"/>
          </p:nvPr>
        </p:nvSpPr>
        <p:spPr>
          <a:xfrm>
            <a:off x="1447800" y="2743200"/>
            <a:ext cx="6690360" cy="3603812"/>
          </a:xfrm>
        </p:spPr>
        <p:txBody>
          <a:bodyPr>
            <a:normAutofit/>
          </a:bodyPr>
          <a:lstStyle/>
          <a:p>
            <a:r>
              <a:rPr lang="en-US" sz="2200" dirty="0" smtClean="0"/>
              <a:t>Don Abel</a:t>
            </a:r>
          </a:p>
          <a:p>
            <a:pPr lvl="1">
              <a:buFont typeface="Wingdings" pitchFamily="2" charset="2"/>
              <a:buChar char="v"/>
            </a:pPr>
            <a:r>
              <a:rPr lang="en-US" dirty="0" smtClean="0"/>
              <a:t>Co-chair and Instructional Assessment Committee</a:t>
            </a:r>
          </a:p>
          <a:p>
            <a:r>
              <a:rPr lang="en-US" sz="2200" dirty="0" smtClean="0"/>
              <a:t>Jim Taylor</a:t>
            </a:r>
          </a:p>
          <a:p>
            <a:pPr lvl="1">
              <a:buFont typeface="Wingdings" pitchFamily="2" charset="2"/>
              <a:buChar char="v"/>
            </a:pPr>
            <a:r>
              <a:rPr lang="en-US" dirty="0" smtClean="0"/>
              <a:t>Co-chair </a:t>
            </a:r>
          </a:p>
          <a:p>
            <a:r>
              <a:rPr lang="en-US" sz="2200" dirty="0" smtClean="0"/>
              <a:t>Priscilla Hunt</a:t>
            </a:r>
          </a:p>
          <a:p>
            <a:r>
              <a:rPr lang="en-US" sz="2200" dirty="0" smtClean="0"/>
              <a:t>Theresa Jiwa</a:t>
            </a:r>
          </a:p>
          <a:p>
            <a:r>
              <a:rPr lang="en-US" sz="2200" dirty="0" smtClean="0"/>
              <a:t>Khristi McKelvy</a:t>
            </a:r>
            <a:endParaRPr lang="en-US" sz="2200" dirty="0"/>
          </a:p>
        </p:txBody>
      </p:sp>
    </p:spTree>
    <p:extLst>
      <p:ext uri="{BB962C8B-B14F-4D97-AF65-F5344CB8AC3E}">
        <p14:creationId xmlns:p14="http://schemas.microsoft.com/office/powerpoint/2010/main" val="34772032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Expectations</a:t>
            </a:r>
            <a:endParaRPr lang="en-US" dirty="0"/>
          </a:p>
        </p:txBody>
      </p:sp>
      <p:sp>
        <p:nvSpPr>
          <p:cNvPr id="3" name="Content Placeholder 2"/>
          <p:cNvSpPr>
            <a:spLocks noGrp="1"/>
          </p:cNvSpPr>
          <p:nvPr>
            <p:ph idx="1"/>
          </p:nvPr>
        </p:nvSpPr>
        <p:spPr>
          <a:xfrm>
            <a:off x="1463040" y="2119257"/>
            <a:ext cx="6385560" cy="3603812"/>
          </a:xfrm>
        </p:spPr>
        <p:txBody>
          <a:bodyPr>
            <a:normAutofit fontScale="92500" lnSpcReduction="10000"/>
          </a:bodyPr>
          <a:lstStyle/>
          <a:p>
            <a:r>
              <a:rPr lang="en-US" dirty="0" smtClean="0"/>
              <a:t>Make a game plan for artifact assessment</a:t>
            </a:r>
          </a:p>
          <a:p>
            <a:endParaRPr lang="en-US" dirty="0" smtClean="0"/>
          </a:p>
          <a:p>
            <a:r>
              <a:rPr lang="en-US" dirty="0" smtClean="0"/>
              <a:t>Check to assure 100 chosen artifacts can be assessed</a:t>
            </a:r>
          </a:p>
          <a:p>
            <a:endParaRPr lang="en-US" dirty="0" smtClean="0"/>
          </a:p>
          <a:p>
            <a:r>
              <a:rPr lang="en-US" dirty="0" smtClean="0"/>
              <a:t>Develop internal deadlines for when the artifacts will be assessed and/or set up meeting times to assess the artifacts</a:t>
            </a:r>
          </a:p>
          <a:p>
            <a:endParaRPr lang="en-US" dirty="0" smtClean="0"/>
          </a:p>
          <a:p>
            <a:r>
              <a:rPr lang="en-US" dirty="0" smtClean="0"/>
              <a:t>Complete entire artifact evaluation by May 1</a:t>
            </a:r>
            <a:r>
              <a:rPr lang="en-US" baseline="30000" dirty="0" smtClean="0"/>
              <a:t>st</a:t>
            </a:r>
            <a:r>
              <a:rPr lang="en-US" dirty="0" smtClean="0"/>
              <a:t>  </a:t>
            </a:r>
            <a:endParaRPr lang="en-US" dirty="0"/>
          </a:p>
        </p:txBody>
      </p:sp>
    </p:spTree>
    <p:extLst>
      <p:ext uri="{BB962C8B-B14F-4D97-AF65-F5344CB8AC3E}">
        <p14:creationId xmlns:p14="http://schemas.microsoft.com/office/powerpoint/2010/main" val="21358399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Competency Overview</a:t>
            </a:r>
            <a:endParaRPr lang="en-US" dirty="0"/>
          </a:p>
        </p:txBody>
      </p:sp>
      <p:sp>
        <p:nvSpPr>
          <p:cNvPr id="3" name="Content Placeholder 2"/>
          <p:cNvSpPr>
            <a:spLocks noGrp="1"/>
          </p:cNvSpPr>
          <p:nvPr>
            <p:ph idx="1"/>
          </p:nvPr>
        </p:nvSpPr>
        <p:spPr>
          <a:xfrm>
            <a:off x="1066800" y="2362200"/>
            <a:ext cx="7086600" cy="3603812"/>
          </a:xfrm>
        </p:spPr>
        <p:txBody>
          <a:bodyPr/>
          <a:lstStyle/>
          <a:p>
            <a:r>
              <a:rPr lang="en-US" sz="2200" dirty="0" smtClean="0"/>
              <a:t>2 in 1 Rubric: </a:t>
            </a:r>
            <a:br>
              <a:rPr lang="en-US" sz="2200" dirty="0" smtClean="0"/>
            </a:br>
            <a:r>
              <a:rPr lang="en-US" sz="2200" dirty="0" smtClean="0"/>
              <a:t>Involves Written and Oral Communication</a:t>
            </a:r>
          </a:p>
          <a:p>
            <a:pPr marL="0" indent="0">
              <a:buNone/>
            </a:pPr>
            <a:endParaRPr lang="en-US" sz="2200" dirty="0" smtClean="0"/>
          </a:p>
          <a:p>
            <a:r>
              <a:rPr lang="en-US" sz="2200" dirty="0" smtClean="0"/>
              <a:t>Broad statements </a:t>
            </a:r>
          </a:p>
          <a:p>
            <a:pPr marL="0" indent="0">
              <a:buNone/>
            </a:pPr>
            <a:endParaRPr lang="en-US" sz="2200" dirty="0" smtClean="0"/>
          </a:p>
          <a:p>
            <a:r>
              <a:rPr lang="en-US" sz="2200" dirty="0" smtClean="0"/>
              <a:t>Diverse group of assignments submitted for assessment</a:t>
            </a:r>
          </a:p>
          <a:p>
            <a:endParaRPr lang="en-US" dirty="0" smtClean="0"/>
          </a:p>
        </p:txBody>
      </p:sp>
    </p:spTree>
    <p:extLst>
      <p:ext uri="{BB962C8B-B14F-4D97-AF65-F5344CB8AC3E}">
        <p14:creationId xmlns:p14="http://schemas.microsoft.com/office/powerpoint/2010/main" val="23532644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Concept Definitions</a:t>
            </a:r>
            <a:endParaRPr lang="en-US" dirty="0"/>
          </a:p>
        </p:txBody>
      </p:sp>
      <p:sp>
        <p:nvSpPr>
          <p:cNvPr id="3" name="Content Placeholder 2"/>
          <p:cNvSpPr>
            <a:spLocks noGrp="1"/>
          </p:cNvSpPr>
          <p:nvPr>
            <p:ph idx="1"/>
          </p:nvPr>
        </p:nvSpPr>
        <p:spPr>
          <a:xfrm>
            <a:off x="1066800" y="2119256"/>
            <a:ext cx="7086600" cy="3976743"/>
          </a:xfrm>
        </p:spPr>
        <p:txBody>
          <a:bodyPr>
            <a:normAutofit fontScale="92500" lnSpcReduction="20000"/>
          </a:bodyPr>
          <a:lstStyle/>
          <a:p>
            <a:pPr marL="0" indent="0">
              <a:buNone/>
            </a:pPr>
            <a:r>
              <a:rPr lang="en-US" b="1" u="sng" dirty="0" smtClean="0"/>
              <a:t>Focus</a:t>
            </a:r>
          </a:p>
          <a:p>
            <a:pPr marL="0" indent="0">
              <a:buNone/>
            </a:pPr>
            <a:r>
              <a:rPr lang="en-US" sz="2200" dirty="0" smtClean="0"/>
              <a:t>The extent </a:t>
            </a:r>
            <a:r>
              <a:rPr lang="en-US" sz="2200" dirty="0"/>
              <a:t>to which the content of the essay/presentation corresponds to the thesis statement. In other words, good focus means that the thesis statement drives the whole document. Each section, then, focuses on presenting and arguing the thesis statement with logical reasoning, supportive evidence, and correct documentation</a:t>
            </a:r>
            <a:r>
              <a:rPr lang="en-US" sz="2200" dirty="0" smtClean="0"/>
              <a:t>.</a:t>
            </a:r>
          </a:p>
          <a:p>
            <a:pPr marL="0" indent="0">
              <a:buNone/>
            </a:pPr>
            <a:endParaRPr lang="en-US" sz="2200" b="1" u="sng" dirty="0"/>
          </a:p>
          <a:p>
            <a:pPr marL="0" indent="0">
              <a:buNone/>
            </a:pPr>
            <a:r>
              <a:rPr lang="en-US" sz="2200" b="1" dirty="0" smtClean="0"/>
              <a:t>NOTES: </a:t>
            </a:r>
          </a:p>
          <a:p>
            <a:pPr>
              <a:buFontTx/>
              <a:buChar char="-"/>
            </a:pPr>
            <a:r>
              <a:rPr lang="en-US" sz="2200" dirty="0" smtClean="0"/>
              <a:t>Look </a:t>
            </a:r>
            <a:r>
              <a:rPr lang="en-US" sz="2200" dirty="0"/>
              <a:t>for the main idea, subject, overview, intent, etc. </a:t>
            </a:r>
            <a:endParaRPr lang="en-US" sz="2200" dirty="0" smtClean="0"/>
          </a:p>
          <a:p>
            <a:pPr>
              <a:buFontTx/>
              <a:buChar char="-"/>
            </a:pPr>
            <a:r>
              <a:rPr lang="en-US" sz="2200" dirty="0" smtClean="0"/>
              <a:t>Can be implied (e.g. narrative essays, poetry, etc.)</a:t>
            </a:r>
          </a:p>
          <a:p>
            <a:pPr>
              <a:buFontTx/>
              <a:buChar char="-"/>
            </a:pPr>
            <a:r>
              <a:rPr lang="en-US" sz="2200" dirty="0" smtClean="0"/>
              <a:t>Assure the student avoids tangents</a:t>
            </a:r>
            <a:r>
              <a:rPr lang="en-US" sz="2200" b="1" dirty="0" smtClean="0"/>
              <a:t/>
            </a:r>
            <a:br>
              <a:rPr lang="en-US" sz="2200" b="1" dirty="0" smtClean="0"/>
            </a:br>
            <a:endParaRPr lang="en-US" sz="2200" b="1" dirty="0" smtClean="0"/>
          </a:p>
        </p:txBody>
      </p:sp>
    </p:spTree>
    <p:extLst>
      <p:ext uri="{BB962C8B-B14F-4D97-AF65-F5344CB8AC3E}">
        <p14:creationId xmlns:p14="http://schemas.microsoft.com/office/powerpoint/2010/main" val="3727237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Concept Definitions</a:t>
            </a:r>
            <a:endParaRPr lang="en-US" dirty="0"/>
          </a:p>
        </p:txBody>
      </p:sp>
      <p:sp>
        <p:nvSpPr>
          <p:cNvPr id="3" name="Content Placeholder 2"/>
          <p:cNvSpPr>
            <a:spLocks noGrp="1"/>
          </p:cNvSpPr>
          <p:nvPr>
            <p:ph idx="1"/>
          </p:nvPr>
        </p:nvSpPr>
        <p:spPr>
          <a:xfrm>
            <a:off x="1066800" y="1981200"/>
            <a:ext cx="7086600" cy="4038600"/>
          </a:xfrm>
        </p:spPr>
        <p:txBody>
          <a:bodyPr>
            <a:normAutofit lnSpcReduction="10000"/>
          </a:bodyPr>
          <a:lstStyle/>
          <a:p>
            <a:pPr marL="0" indent="0">
              <a:buNone/>
            </a:pPr>
            <a:r>
              <a:rPr lang="en-US" sz="2200" b="1" u="sng" dirty="0" smtClean="0"/>
              <a:t>Organization</a:t>
            </a:r>
          </a:p>
          <a:p>
            <a:pPr marL="0" indent="0">
              <a:buNone/>
            </a:pPr>
            <a:r>
              <a:rPr lang="en-US" sz="2000" dirty="0" smtClean="0"/>
              <a:t>Relates </a:t>
            </a:r>
            <a:r>
              <a:rPr lang="en-US" sz="2000" dirty="0"/>
              <a:t>to the order in which ideas are presented in support of the thesis statement. The introduction, body, and conclusion are developed in a logical, sequential order with clear transitions, and evidence is organized within each section. An artifact with good development includes supportive reasoning and evidence that </a:t>
            </a:r>
            <a:r>
              <a:rPr lang="en-US" sz="2000" b="1" i="1" dirty="0"/>
              <a:t>build</a:t>
            </a:r>
            <a:r>
              <a:rPr lang="en-US" sz="2000" dirty="0"/>
              <a:t> on each other as the document unfolds</a:t>
            </a:r>
            <a:r>
              <a:rPr lang="en-US" sz="2000" dirty="0" smtClean="0"/>
              <a:t>.</a:t>
            </a:r>
          </a:p>
          <a:p>
            <a:pPr marL="0" indent="0">
              <a:buNone/>
            </a:pPr>
            <a:endParaRPr lang="en-US" sz="2000" dirty="0"/>
          </a:p>
          <a:p>
            <a:pPr marL="0" indent="0">
              <a:buNone/>
            </a:pPr>
            <a:r>
              <a:rPr lang="en-US" sz="2000" b="1" dirty="0" smtClean="0"/>
              <a:t>Notes: </a:t>
            </a:r>
            <a:endParaRPr lang="en-US" sz="2000" b="1" dirty="0"/>
          </a:p>
          <a:p>
            <a:pPr>
              <a:buFontTx/>
              <a:buChar char="-"/>
            </a:pPr>
            <a:r>
              <a:rPr lang="en-US" sz="2000" dirty="0" smtClean="0"/>
              <a:t>Assure the organization makes sense </a:t>
            </a:r>
          </a:p>
          <a:p>
            <a:pPr>
              <a:buFontTx/>
              <a:buChar char="-"/>
            </a:pPr>
            <a:r>
              <a:rPr lang="en-US" sz="2000" dirty="0" smtClean="0"/>
              <a:t>The rubric gives a 5 rating  to work that has a “creative pattern of development.” A creative development pattern may not be linear (e.g. beginning “in medias res”)</a:t>
            </a:r>
          </a:p>
        </p:txBody>
      </p:sp>
    </p:spTree>
    <p:extLst>
      <p:ext uri="{BB962C8B-B14F-4D97-AF65-F5344CB8AC3E}">
        <p14:creationId xmlns:p14="http://schemas.microsoft.com/office/powerpoint/2010/main" val="22806269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795</TotalTime>
  <Words>1451</Words>
  <Application>Microsoft Office PowerPoint</Application>
  <PresentationFormat>On-screen Show (4:3)</PresentationFormat>
  <Paragraphs>141</Paragraphs>
  <Slides>16</Slides>
  <Notes>14</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Pushpin</vt:lpstr>
      <vt:lpstr>General Education  Assessment </vt:lpstr>
      <vt:lpstr>Assessment at AC</vt:lpstr>
      <vt:lpstr>2011-2012 Competencies and Rubrics (Based on UEAC Core Objectives)</vt:lpstr>
      <vt:lpstr>Committee Purpose</vt:lpstr>
      <vt:lpstr>Communication Skills Committee Members (From 2011 General Education Competency Member List)</vt:lpstr>
      <vt:lpstr>Committee Expectations</vt:lpstr>
      <vt:lpstr>Competency Overview</vt:lpstr>
      <vt:lpstr>Concept Definitions</vt:lpstr>
      <vt:lpstr>Concept Definitions</vt:lpstr>
      <vt:lpstr>Concept Definitions</vt:lpstr>
      <vt:lpstr>Concept Definitions</vt:lpstr>
      <vt:lpstr>Concept Definitions</vt:lpstr>
      <vt:lpstr>Concept Definitions</vt:lpstr>
      <vt:lpstr>Points of Consideration</vt:lpstr>
      <vt:lpstr>Submission Checklist</vt:lpstr>
      <vt:lpstr>Questions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Education  Competency Assessment</dc:title>
  <dc:creator>Kristin D. McDonald-Willey</dc:creator>
  <cp:lastModifiedBy>Kristin D. McDonald-Willey</cp:lastModifiedBy>
  <cp:revision>130</cp:revision>
  <dcterms:created xsi:type="dcterms:W3CDTF">2011-08-25T19:57:53Z</dcterms:created>
  <dcterms:modified xsi:type="dcterms:W3CDTF">2011-10-20T19:09:39Z</dcterms:modified>
</cp:coreProperties>
</file>