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56" r:id="rId2"/>
    <p:sldId id="264" r:id="rId3"/>
    <p:sldId id="259" r:id="rId4"/>
    <p:sldId id="258" r:id="rId5"/>
    <p:sldId id="257" r:id="rId6"/>
    <p:sldId id="262" r:id="rId7"/>
    <p:sldId id="263" r:id="rId8"/>
    <p:sldId id="265" r:id="rId9"/>
    <p:sldId id="266" r:id="rId10"/>
    <p:sldId id="267" r:id="rId11"/>
    <p:sldId id="268" r:id="rId12"/>
    <p:sldId id="269" r:id="rId13"/>
    <p:sldId id="270" r:id="rId14"/>
    <p:sldId id="261"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059" autoAdjust="0"/>
  </p:normalViewPr>
  <p:slideViewPr>
    <p:cSldViewPr>
      <p:cViewPr varScale="1">
        <p:scale>
          <a:sx n="68" d="100"/>
          <a:sy n="68" d="100"/>
        </p:scale>
        <p:origin x="-1224" y="-90"/>
      </p:cViewPr>
      <p:guideLst>
        <p:guide orient="horz" pos="2160"/>
        <p:guide pos="2880"/>
      </p:guideLst>
    </p:cSldViewPr>
  </p:slideViewPr>
  <p:notesTextViewPr>
    <p:cViewPr>
      <p:scale>
        <a:sx n="1" d="1"/>
        <a:sy n="1" d="1"/>
      </p:scale>
      <p:origin x="0" y="18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EA52E7-C4C7-4493-8460-CB6E1F4BC91B}" type="datetimeFigureOut">
              <a:rPr lang="en-US" smtClean="0"/>
              <a:pPr/>
              <a:t>10/18/2011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8DECB8-DEDC-4C37-9CC3-BF0888E653FA}" type="slidenum">
              <a:rPr lang="en-US" smtClean="0"/>
              <a:pPr/>
              <a:t>‹#›</a:t>
            </a:fld>
            <a:endParaRPr lang="en-US"/>
          </a:p>
        </p:txBody>
      </p:sp>
    </p:spTree>
    <p:extLst>
      <p:ext uri="{BB962C8B-B14F-4D97-AF65-F5344CB8AC3E}">
        <p14:creationId xmlns:p14="http://schemas.microsoft.com/office/powerpoint/2010/main" val="1500289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5C8404-3BE9-4845-8D1A-7EEB4B374809}" type="datetimeFigureOut">
              <a:rPr lang="en-US" smtClean="0"/>
              <a:pPr/>
              <a:t>10/18/2011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08E819-2BE5-4AF7-A45D-AF733D2E511F}" type="slidenum">
              <a:rPr lang="en-US" smtClean="0"/>
              <a:pPr/>
              <a:t>‹#›</a:t>
            </a:fld>
            <a:endParaRPr lang="en-US"/>
          </a:p>
        </p:txBody>
      </p:sp>
    </p:spTree>
    <p:extLst>
      <p:ext uri="{BB962C8B-B14F-4D97-AF65-F5344CB8AC3E}">
        <p14:creationId xmlns:p14="http://schemas.microsoft.com/office/powerpoint/2010/main" val="3402652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a:t>
            </a:fld>
            <a:endParaRPr lang="en-US"/>
          </a:p>
        </p:txBody>
      </p:sp>
    </p:spTree>
    <p:extLst>
      <p:ext uri="{BB962C8B-B14F-4D97-AF65-F5344CB8AC3E}">
        <p14:creationId xmlns:p14="http://schemas.microsoft.com/office/powerpoint/2010/main" val="2145651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11</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12</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When you make your comments, you are welcome to give insight on ways that student skills could be better assessed by the faculty (e.g. we need more problems that can</a:t>
            </a:r>
            <a:r>
              <a:rPr lang="en-US" baseline="0" dirty="0" smtClean="0"/>
              <a:t> be applied to real-life situations), but if you recognize work as being from a particular class, please do not make comments like “Kristin 1301 needs to get her act together and ask higher-level questions”).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13</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have questions, you can contact one</a:t>
            </a:r>
            <a:r>
              <a:rPr lang="en-US" baseline="0" dirty="0" smtClean="0"/>
              <a:t> of your co-chairs.</a:t>
            </a:r>
          </a:p>
          <a:p>
            <a:endParaRPr lang="en-US" baseline="0" dirty="0" smtClean="0"/>
          </a:p>
          <a:p>
            <a:r>
              <a:rPr lang="en-US" baseline="0" dirty="0" smtClean="0"/>
              <a:t>If you are unable to reach your co-chair or if your co-chairs have questions, please contact me.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15</a:t>
            </a:fld>
            <a:endParaRPr lang="en-US"/>
          </a:p>
        </p:txBody>
      </p:sp>
    </p:spTree>
    <p:extLst>
      <p:ext uri="{BB962C8B-B14F-4D97-AF65-F5344CB8AC3E}">
        <p14:creationId xmlns:p14="http://schemas.microsoft.com/office/powerpoint/2010/main" val="3995479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At Amarillo College,</a:t>
            </a:r>
            <a:r>
              <a:rPr lang="en-US" baseline="0" dirty="0" smtClean="0"/>
              <a:t> we assess student learning through the PET forms and through General Education Assessment. We will only discuss General Education assessment today, which uses existing, embedded assignments that are submitted by instructors for assessment purposes. </a:t>
            </a:r>
          </a:p>
          <a:p>
            <a:pPr marL="171450" indent="-171450">
              <a:buFont typeface="Arial" pitchFamily="34" charset="0"/>
              <a:buChar char="•"/>
            </a:pPr>
            <a:r>
              <a:rPr lang="en-US" baseline="0" dirty="0" smtClean="0"/>
              <a:t>If you would like to know the entire general education assessment background from course selection to how the report findings are used, we have that information detailed in our General Education Methodology. If you would like to read more about the overall assessment process, you can visit the AC Outcomes Assessment Information and Training page.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2</a:t>
            </a:fld>
            <a:endParaRPr lang="en-US"/>
          </a:p>
        </p:txBody>
      </p:sp>
    </p:spTree>
    <p:extLst>
      <p:ext uri="{BB962C8B-B14F-4D97-AF65-F5344CB8AC3E}">
        <p14:creationId xmlns:p14="http://schemas.microsoft.com/office/powerpoint/2010/main" val="108963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 competency has a</a:t>
            </a:r>
            <a:r>
              <a:rPr lang="en-US" baseline="0" dirty="0" smtClean="0"/>
              <a:t> built-in benchmark indicating what academic-course taking students who have earned 30 or more credit hours at Amarillo College should be able to accomplish</a:t>
            </a:r>
          </a:p>
          <a:p>
            <a:pPr marL="171450" indent="-171450">
              <a:buFont typeface="Arial" pitchFamily="34" charset="0"/>
              <a:buChar char="•"/>
            </a:pPr>
            <a:r>
              <a:rPr lang="en-US" baseline="0" dirty="0" smtClean="0"/>
              <a:t>We need to pinpoint student strengths and weaknesses and analyze artifact findings in order to achieve constant improvement</a:t>
            </a:r>
            <a:endParaRPr lang="en-US" dirty="0" smtClean="0"/>
          </a:p>
          <a:p>
            <a:pPr marL="171450" indent="-171450">
              <a:buFont typeface="Arial" pitchFamily="34" charset="0"/>
              <a:buChar char="•"/>
            </a:pPr>
            <a:r>
              <a:rPr lang="en-US" dirty="0" smtClean="0"/>
              <a:t>The</a:t>
            </a:r>
            <a:r>
              <a:rPr lang="en-US" baseline="0" dirty="0" smtClean="0"/>
              <a:t> competency information and rubric was primarily created by the Instructional Sub-Committee based on the new THECB Undergraduate Education Advisory Committee (UEAC) rubrics and other institutional rubrics and information provided by the Office of Assessment and Development and AC has set a methodology in place for how we collect and assess rubrics. However, in addition to evaluating the students, we appreciate your participation in the evaluation process.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4</a:t>
            </a:fld>
            <a:endParaRPr lang="en-US"/>
          </a:p>
        </p:txBody>
      </p:sp>
    </p:spTree>
    <p:extLst>
      <p:ext uri="{BB962C8B-B14F-4D97-AF65-F5344CB8AC3E}">
        <p14:creationId xmlns:p14="http://schemas.microsoft.com/office/powerpoint/2010/main" val="3994057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a:t>
            </a:r>
            <a:r>
              <a:rPr lang="en-US" baseline="0" dirty="0" smtClean="0"/>
              <a:t> committee is made up of 5 members. On each committee, two people serve as the co-chairs. The co-chairs can answer any questions related to assessment and the co-chairs are the only members who have the authoritative power to “throw out” artifacts that do not have clear directions and/or cannot be assessed (the reason why any committee member cannot opt to not assess artifacts is that even weaker artifacts typically need to be assessed in order for areas of improvement to be identified). The co-chairs must agree to discard an artifact set and must decide which artifacts will replace the discarded artifacts. The co-chairs will also be responsible for collecting and compiling the committee results and must be in agreement on the final product before submitting the results and findings to the Assessments Coordinator.</a:t>
            </a:r>
          </a:p>
          <a:p>
            <a:pPr marL="171450" indent="-171450">
              <a:buFont typeface="Arial" pitchFamily="34" charset="0"/>
              <a:buChar char="•"/>
            </a:pPr>
            <a:r>
              <a:rPr lang="en-US" baseline="0" dirty="0" smtClean="0"/>
              <a:t>At least one member on each committee will also serve on the Instructional Assessment Committee; this is important because it is the Instructional Assessment committee that creates and revises rubrics and acts as a voice to the institution.</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5</a:t>
            </a:fld>
            <a:endParaRPr lang="en-US"/>
          </a:p>
        </p:txBody>
      </p:sp>
    </p:spTree>
    <p:extLst>
      <p:ext uri="{BB962C8B-B14F-4D97-AF65-F5344CB8AC3E}">
        <p14:creationId xmlns:p14="http://schemas.microsoft.com/office/powerpoint/2010/main" val="3506170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Will</a:t>
            </a:r>
            <a:r>
              <a:rPr lang="en-US" baseline="0" dirty="0" smtClean="0"/>
              <a:t> you assess artifacts individually or as a team? When teams assess artifacts, there is typically only one resulting group score for each artifact. When individuals assess artifacts, each team member rates each artifact and a co-chair or co-chairs compile and average the results. Will you use the excel spreadsheet you were provided?</a:t>
            </a:r>
          </a:p>
          <a:p>
            <a:pPr marL="171450" indent="-171450">
              <a:buFont typeface="Arial" pitchFamily="34" charset="0"/>
              <a:buChar char="•"/>
            </a:pPr>
            <a:r>
              <a:rPr lang="en-US" baseline="0" dirty="0" smtClean="0"/>
              <a:t>Verify that the artifacts on the J drive can be assessed (read the assignment and glance at the artifacts to make sure they can be assessed using the definitions and rubric tool that you are provided).</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6</a:t>
            </a:fld>
            <a:endParaRPr lang="en-US"/>
          </a:p>
        </p:txBody>
      </p:sp>
    </p:spTree>
    <p:extLst>
      <p:ext uri="{BB962C8B-B14F-4D97-AF65-F5344CB8AC3E}">
        <p14:creationId xmlns:p14="http://schemas.microsoft.com/office/powerpoint/2010/main" val="1960658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We collect artifacts one year in advance so the work that was</a:t>
            </a:r>
            <a:r>
              <a:rPr lang="en-US" baseline="0" dirty="0" smtClean="0"/>
              <a:t> submitted last year was from instructors who intended for the work to fulfill the math and/or critical skills request. When we changed competencies, we went through the work and attempted to find work that would work for the new competencies.</a:t>
            </a:r>
            <a:endParaRPr lang="en-US" dirty="0" smtClean="0"/>
          </a:p>
          <a:p>
            <a:pPr marL="171450" indent="-171450">
              <a:buFont typeface="Arial" pitchFamily="34" charset="0"/>
              <a:buChar char="•"/>
            </a:pPr>
            <a:r>
              <a:rPr lang="en-US" dirty="0" smtClean="0"/>
              <a:t>To have</a:t>
            </a:r>
            <a:r>
              <a:rPr lang="en-US" baseline="0" dirty="0" smtClean="0"/>
              <a:t> one rubric that would work for both quantitative and empirical skills, the statements were written in a broad manner </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7</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8</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9</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10</a:t>
            </a:fld>
            <a:endParaRPr lang="en-US"/>
          </a:p>
        </p:txBody>
      </p:sp>
    </p:spTree>
    <p:extLst>
      <p:ext uri="{BB962C8B-B14F-4D97-AF65-F5344CB8AC3E}">
        <p14:creationId xmlns:p14="http://schemas.microsoft.com/office/powerpoint/2010/main" val="2953847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2544C5C-52E3-44EF-BD7C-9EB817ED105B}" type="datetimeFigureOut">
              <a:rPr lang="en-US" smtClean="0"/>
              <a:pPr/>
              <a:t>10/18/2011</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32505EC-4E1A-4E31-9EDC-D21BD5F3AFE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505EC-4E1A-4E31-9EDC-D21BD5F3AFEB}"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2505EC-4E1A-4E31-9EDC-D21BD5F3AFEB}"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544C5C-52E3-44EF-BD7C-9EB817ED105B}" type="datetimeFigureOut">
              <a:rPr lang="en-US" smtClean="0"/>
              <a:pPr/>
              <a:t>10/18/2011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2544C5C-52E3-44EF-BD7C-9EB817ED105B}" type="datetimeFigureOut">
              <a:rPr lang="en-US" smtClean="0"/>
              <a:pPr/>
              <a:t>10/18/2011</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232505EC-4E1A-4E31-9EDC-D21BD5F3AF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2544C5C-52E3-44EF-BD7C-9EB817ED105B}" type="datetimeFigureOut">
              <a:rPr lang="en-US" smtClean="0"/>
              <a:pPr/>
              <a:t>10/18/2011</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232505EC-4E1A-4E31-9EDC-D21BD5F3AFE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2544C5C-52E3-44EF-BD7C-9EB817ED105B}" type="datetimeFigureOut">
              <a:rPr lang="en-US" smtClean="0"/>
              <a:pPr/>
              <a:t>10/18/2011</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32505EC-4E1A-4E31-9EDC-D21BD5F3AFE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kswhite@actx.edu"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mailto:kmw@actx.edu" TargetMode="External"/><Relationship Id="rId4" Type="http://schemas.openxmlformats.org/officeDocument/2006/relationships/hyperlink" Target="mailto:mmdupuis@actx.ed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index.php?module=article&amp;id=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actx.edu/iea/index.php?module=article&amp;id=20" TargetMode="External"/><Relationship Id="rId5" Type="http://schemas.openxmlformats.org/officeDocument/2006/relationships/hyperlink" Target="http://www.actx.edu/iea/index.php?module=article&amp;id=70" TargetMode="External"/><Relationship Id="rId4" Type="http://schemas.openxmlformats.org/officeDocument/2006/relationships/hyperlink" Target="http://www.actx.edu/iea/index.php?module=article&amp;id=37"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thecb.state.tx.us/index.cfm?objectid=7928DB21-B1CD-50FE-B2AE4595D0094A7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ctx.edu/iea/index.php?module=article&amp;id=6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tx.edu/iea/index.php?module=article&amp;id=3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710266" y="1295400"/>
            <a:ext cx="5723468" cy="1828090"/>
          </a:xfrm>
        </p:spPr>
        <p:txBody>
          <a:bodyPr>
            <a:normAutofit/>
          </a:bodyPr>
          <a:lstStyle/>
          <a:p>
            <a:r>
              <a:rPr lang="en-US" dirty="0" smtClean="0"/>
              <a:t>General Education  Assessment </a:t>
            </a:r>
            <a:endParaRPr lang="en-US" dirty="0"/>
          </a:p>
        </p:txBody>
      </p:sp>
      <p:sp>
        <p:nvSpPr>
          <p:cNvPr id="8" name="Subtitle 7"/>
          <p:cNvSpPr>
            <a:spLocks noGrp="1"/>
          </p:cNvSpPr>
          <p:nvPr>
            <p:ph type="subTitle" idx="1"/>
          </p:nvPr>
        </p:nvSpPr>
        <p:spPr/>
        <p:txBody>
          <a:bodyPr/>
          <a:lstStyle/>
          <a:p>
            <a:r>
              <a:rPr lang="en-US" dirty="0" smtClean="0"/>
              <a:t>Empirical and Quantitative Skills Competency</a:t>
            </a:r>
            <a:endParaRPr lang="en-US" dirty="0"/>
          </a:p>
        </p:txBody>
      </p:sp>
      <p:pic>
        <p:nvPicPr>
          <p:cNvPr id="9" name="Picture 8" descr="blue colo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4648200"/>
            <a:ext cx="1371600" cy="762000"/>
          </a:xfrm>
          <a:prstGeom prst="rect">
            <a:avLst/>
          </a:prstGeom>
          <a:noFill/>
          <a:ln>
            <a:noFill/>
          </a:ln>
        </p:spPr>
      </p:pic>
      <p:cxnSp>
        <p:nvCxnSpPr>
          <p:cNvPr id="3" name="Straight Connector 2"/>
          <p:cNvCxnSpPr/>
          <p:nvPr/>
        </p:nvCxnSpPr>
        <p:spPr>
          <a:xfrm>
            <a:off x="1447800" y="3657600"/>
            <a:ext cx="62484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9448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fontScale="92500" lnSpcReduction="20000"/>
          </a:bodyPr>
          <a:lstStyle/>
          <a:p>
            <a:pPr marL="0" indent="0">
              <a:buNone/>
            </a:pPr>
            <a:r>
              <a:rPr lang="en-US" b="1" u="sng" dirty="0" smtClean="0"/>
              <a:t>Analysis</a:t>
            </a:r>
          </a:p>
          <a:p>
            <a:pPr marL="0" indent="0">
              <a:buNone/>
            </a:pPr>
            <a:r>
              <a:rPr lang="en-US" dirty="0" smtClean="0"/>
              <a:t>The relevance of the steps taken toward achieving the desired outcomes, the logic and clarity within the presented methods, and the consistency and accuracy of the presented information.</a:t>
            </a:r>
            <a:endParaRPr lang="en-US" dirty="0"/>
          </a:p>
          <a:p>
            <a:pPr marL="0" indent="0" algn="ctr">
              <a:buNone/>
            </a:pPr>
            <a:endParaRPr lang="en-US" u="sng" dirty="0" smtClean="0"/>
          </a:p>
          <a:p>
            <a:pPr marL="0" indent="0">
              <a:buNone/>
            </a:pPr>
            <a:r>
              <a:rPr lang="en-US" u="sng" dirty="0"/>
              <a:t>Possible Guiding Questions</a:t>
            </a:r>
          </a:p>
          <a:p>
            <a:r>
              <a:rPr lang="en-US" dirty="0" smtClean="0"/>
              <a:t>Does the student correctly perform computations and algebraic manipulations?</a:t>
            </a:r>
          </a:p>
          <a:p>
            <a:r>
              <a:rPr lang="en-US" dirty="0" smtClean="0"/>
              <a:t>Does the student demonstrate logical problem solving and answer the question?</a:t>
            </a:r>
          </a:p>
        </p:txBody>
      </p:sp>
    </p:spTree>
    <p:extLst>
      <p:ext uri="{BB962C8B-B14F-4D97-AF65-F5344CB8AC3E}">
        <p14:creationId xmlns:p14="http://schemas.microsoft.com/office/powerpoint/2010/main" val="3574744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fontScale="92500" lnSpcReduction="10000"/>
          </a:bodyPr>
          <a:lstStyle/>
          <a:p>
            <a:pPr marL="0" indent="0">
              <a:buNone/>
            </a:pPr>
            <a:r>
              <a:rPr lang="en-US" b="1" u="sng" dirty="0" smtClean="0"/>
              <a:t>Presentation</a:t>
            </a:r>
          </a:p>
          <a:p>
            <a:pPr marL="0" indent="0">
              <a:buNone/>
            </a:pPr>
            <a:r>
              <a:rPr lang="en-US" dirty="0" smtClean="0"/>
              <a:t>The point at which a clear conclusion and/or supplemental materials (e.g. graphs, pictures, etc.) are presented</a:t>
            </a:r>
          </a:p>
          <a:p>
            <a:pPr marL="0" indent="0">
              <a:buNone/>
            </a:pPr>
            <a:endParaRPr lang="en-US" dirty="0" smtClean="0"/>
          </a:p>
          <a:p>
            <a:pPr marL="0" indent="0">
              <a:buNone/>
            </a:pPr>
            <a:r>
              <a:rPr lang="en-US" u="sng" dirty="0"/>
              <a:t>Possible Guiding Questions</a:t>
            </a:r>
          </a:p>
          <a:p>
            <a:pPr marL="0" indent="0">
              <a:buNone/>
            </a:pPr>
            <a:r>
              <a:rPr lang="en-US" dirty="0" smtClean="0"/>
              <a:t>Does the student define results in the proper format (“X=”), provide the correct unit of measure (kg, </a:t>
            </a:r>
            <a:r>
              <a:rPr lang="en-US" dirty="0" err="1" smtClean="0"/>
              <a:t>lb</a:t>
            </a:r>
            <a:r>
              <a:rPr lang="en-US" dirty="0" smtClean="0"/>
              <a:t>, etc.), or provide any appropriate visual representation that needs to accompany an answer? </a:t>
            </a:r>
          </a:p>
          <a:p>
            <a:pPr marL="0" indent="0">
              <a:buNone/>
            </a:pPr>
            <a:endParaRPr lang="en-US" dirty="0" smtClean="0"/>
          </a:p>
        </p:txBody>
      </p:sp>
    </p:spTree>
    <p:extLst>
      <p:ext uri="{BB962C8B-B14F-4D97-AF65-F5344CB8AC3E}">
        <p14:creationId xmlns:p14="http://schemas.microsoft.com/office/powerpoint/2010/main" val="667184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sz="2200" b="1" u="sng" dirty="0" smtClean="0"/>
              <a:t>Application</a:t>
            </a:r>
          </a:p>
          <a:p>
            <a:pPr marL="0" indent="0">
              <a:buNone/>
            </a:pPr>
            <a:r>
              <a:rPr lang="en-US" sz="2200" dirty="0" smtClean="0"/>
              <a:t>The extent to which the results of analysis are applied to answer or address the hypothesis or problem.</a:t>
            </a:r>
          </a:p>
          <a:p>
            <a:pPr marL="0" indent="0">
              <a:buNone/>
            </a:pPr>
            <a:endParaRPr lang="en-US" sz="2200" dirty="0" smtClean="0"/>
          </a:p>
          <a:p>
            <a:pPr marL="0" indent="0">
              <a:buNone/>
            </a:pPr>
            <a:r>
              <a:rPr lang="en-US" sz="2200" u="sng" dirty="0"/>
              <a:t>Possible Guiding Questions</a:t>
            </a:r>
          </a:p>
          <a:p>
            <a:r>
              <a:rPr lang="en-US" sz="2200" i="1" dirty="0" smtClean="0"/>
              <a:t>Is the initial question effectively answered? </a:t>
            </a:r>
          </a:p>
          <a:p>
            <a:r>
              <a:rPr lang="en-US" sz="2200" i="1" dirty="0" smtClean="0"/>
              <a:t>What does the answer tell you about the initial question?</a:t>
            </a:r>
            <a:endParaRPr lang="en-US" sz="2200" dirty="0" smtClean="0"/>
          </a:p>
          <a:p>
            <a:pPr marL="0" indent="0">
              <a:buNone/>
            </a:pPr>
            <a:endParaRPr lang="en-US" dirty="0" smtClean="0"/>
          </a:p>
        </p:txBody>
      </p:sp>
    </p:spTree>
    <p:extLst>
      <p:ext uri="{BB962C8B-B14F-4D97-AF65-F5344CB8AC3E}">
        <p14:creationId xmlns:p14="http://schemas.microsoft.com/office/powerpoint/2010/main" val="3088411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Points of Consideration</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r>
              <a:rPr lang="en-US" sz="2200" dirty="0" smtClean="0"/>
              <a:t>Evaluation of the Students and not Instructors</a:t>
            </a:r>
          </a:p>
          <a:p>
            <a:endParaRPr lang="en-US" sz="2200" dirty="0" smtClean="0"/>
          </a:p>
          <a:p>
            <a:r>
              <a:rPr lang="en-US" sz="2200" dirty="0" smtClean="0"/>
              <a:t>Please do not grade students based on the perceived level of difficulty for the assignment (e.g. if providing a simple numerical answer is all that is required by the question, do not penalize the student for merely providing the simple, numerical answer). </a:t>
            </a:r>
          </a:p>
        </p:txBody>
      </p:sp>
    </p:spTree>
    <p:extLst>
      <p:ext uri="{BB962C8B-B14F-4D97-AF65-F5344CB8AC3E}">
        <p14:creationId xmlns:p14="http://schemas.microsoft.com/office/powerpoint/2010/main" val="23699604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Submission Checklist</a:t>
            </a:r>
            <a:endParaRPr lang="en-US" dirty="0"/>
          </a:p>
        </p:txBody>
      </p:sp>
      <p:sp>
        <p:nvSpPr>
          <p:cNvPr id="3" name="Content Placeholder 2"/>
          <p:cNvSpPr>
            <a:spLocks noGrp="1"/>
          </p:cNvSpPr>
          <p:nvPr>
            <p:ph idx="1"/>
          </p:nvPr>
        </p:nvSpPr>
        <p:spPr>
          <a:xfrm>
            <a:off x="1143000" y="2133600"/>
            <a:ext cx="6614160" cy="3603812"/>
          </a:xfrm>
        </p:spPr>
        <p:txBody>
          <a:bodyPr>
            <a:normAutofit fontScale="92500" lnSpcReduction="10000"/>
          </a:bodyPr>
          <a:lstStyle/>
          <a:p>
            <a:pPr marL="0" indent="0">
              <a:buNone/>
            </a:pPr>
            <a:r>
              <a:rPr lang="en-US" dirty="0" smtClean="0"/>
              <a:t>All artifacts scored</a:t>
            </a:r>
          </a:p>
          <a:p>
            <a:pPr marL="0" indent="0">
              <a:buNone/>
            </a:pPr>
            <a:endParaRPr lang="en-US" dirty="0"/>
          </a:p>
          <a:p>
            <a:pPr marL="0" indent="0">
              <a:buNone/>
            </a:pPr>
            <a:r>
              <a:rPr lang="en-US" dirty="0" smtClean="0"/>
              <a:t>Student strengths identified</a:t>
            </a:r>
          </a:p>
          <a:p>
            <a:pPr marL="0" indent="0">
              <a:buNone/>
            </a:pPr>
            <a:endParaRPr lang="en-US" dirty="0"/>
          </a:p>
          <a:p>
            <a:pPr marL="0" indent="0">
              <a:buNone/>
            </a:pPr>
            <a:r>
              <a:rPr lang="en-US" dirty="0" smtClean="0"/>
              <a:t>Student weaknesses identified</a:t>
            </a:r>
          </a:p>
          <a:p>
            <a:pPr marL="0" indent="0">
              <a:buNone/>
            </a:pPr>
            <a:endParaRPr lang="en-US" dirty="0"/>
          </a:p>
          <a:p>
            <a:pPr marL="0" indent="0">
              <a:buNone/>
            </a:pPr>
            <a:r>
              <a:rPr lang="en-US" dirty="0"/>
              <a:t>Process approval suggestions provided</a:t>
            </a:r>
          </a:p>
          <a:p>
            <a:pPr marL="0" indent="0">
              <a:buNone/>
            </a:pPr>
            <a:endParaRPr lang="en-US" dirty="0" smtClean="0"/>
          </a:p>
          <a:p>
            <a:pPr marL="0" indent="0">
              <a:buNone/>
            </a:pPr>
            <a:r>
              <a:rPr lang="en-US" dirty="0" smtClean="0"/>
              <a:t>Ideas for improvement/interesting findings identified</a:t>
            </a:r>
          </a:p>
          <a:p>
            <a:pPr marL="0" indent="0">
              <a:buNone/>
            </a:pPr>
            <a:endParaRPr lang="en-US" dirty="0"/>
          </a:p>
        </p:txBody>
      </p:sp>
      <p:pic>
        <p:nvPicPr>
          <p:cNvPr id="102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18671" y="197467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267288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4876800"/>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92239" y="4268709"/>
            <a:ext cx="553329" cy="55165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62600" y="3434026"/>
            <a:ext cx="553329" cy="551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4506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a:t>
            </a:r>
            <a:endParaRPr lang="en-US" dirty="0"/>
          </a:p>
        </p:txBody>
      </p:sp>
      <p:sp>
        <p:nvSpPr>
          <p:cNvPr id="3" name="Content Placeholder 2"/>
          <p:cNvSpPr>
            <a:spLocks noGrp="1"/>
          </p:cNvSpPr>
          <p:nvPr>
            <p:ph idx="1"/>
          </p:nvPr>
        </p:nvSpPr>
        <p:spPr>
          <a:xfrm>
            <a:off x="1143000" y="2133600"/>
            <a:ext cx="6614160" cy="3603812"/>
          </a:xfrm>
        </p:spPr>
        <p:txBody>
          <a:bodyPr>
            <a:normAutofit/>
          </a:bodyPr>
          <a:lstStyle/>
          <a:p>
            <a:r>
              <a:rPr lang="en-US" dirty="0" smtClean="0"/>
              <a:t>Co-chairs</a:t>
            </a:r>
          </a:p>
          <a:p>
            <a:pPr lvl="1">
              <a:buFont typeface="Wingdings" pitchFamily="2" charset="2"/>
              <a:buChar char="v"/>
            </a:pPr>
            <a:r>
              <a:rPr lang="en-US" dirty="0"/>
              <a:t>Karen </a:t>
            </a:r>
            <a:r>
              <a:rPr lang="en-US" dirty="0" smtClean="0"/>
              <a:t>White </a:t>
            </a:r>
            <a:r>
              <a:rPr lang="en-US" sz="1800" dirty="0" smtClean="0"/>
              <a:t>(</a:t>
            </a:r>
            <a:r>
              <a:rPr lang="en-US" sz="1800" dirty="0" smtClean="0">
                <a:hlinkClick r:id="rId3"/>
              </a:rPr>
              <a:t>kswhite@actx.edu</a:t>
            </a:r>
            <a:r>
              <a:rPr lang="en-US" sz="1800" dirty="0" smtClean="0"/>
              <a:t>; 371-5016)</a:t>
            </a:r>
          </a:p>
          <a:p>
            <a:pPr lvl="1">
              <a:buFont typeface="Wingdings" pitchFamily="2" charset="2"/>
              <a:buChar char="v"/>
            </a:pPr>
            <a:r>
              <a:rPr lang="en-US" dirty="0" smtClean="0"/>
              <a:t>Monique Dupuis </a:t>
            </a:r>
            <a:r>
              <a:rPr lang="en-US" sz="1800" dirty="0" smtClean="0"/>
              <a:t>(</a:t>
            </a:r>
            <a:r>
              <a:rPr lang="en-US" sz="1800" dirty="0" smtClean="0">
                <a:hlinkClick r:id="rId4"/>
              </a:rPr>
              <a:t>mmdupuis@actx.edu</a:t>
            </a:r>
            <a:r>
              <a:rPr lang="en-US" sz="1800" dirty="0" smtClean="0"/>
              <a:t>; 371-5336)</a:t>
            </a:r>
          </a:p>
          <a:p>
            <a:endParaRPr lang="en-US" dirty="0" smtClean="0"/>
          </a:p>
          <a:p>
            <a:r>
              <a:rPr lang="en-US" dirty="0" smtClean="0"/>
              <a:t>Assessments Coordinator</a:t>
            </a:r>
          </a:p>
          <a:p>
            <a:pPr lvl="1">
              <a:buFont typeface="Wingdings" pitchFamily="2" charset="2"/>
              <a:buChar char="v"/>
            </a:pPr>
            <a:r>
              <a:rPr lang="en-US" dirty="0" smtClean="0"/>
              <a:t>Kristin McDonald-Willey </a:t>
            </a:r>
            <a:r>
              <a:rPr lang="en-US" sz="1800" dirty="0" smtClean="0"/>
              <a:t>(</a:t>
            </a:r>
            <a:r>
              <a:rPr lang="en-US" sz="1800" dirty="0" smtClean="0">
                <a:hlinkClick r:id="rId5"/>
              </a:rPr>
              <a:t>kmw@actx.edu</a:t>
            </a:r>
            <a:r>
              <a:rPr lang="en-US" sz="1800" dirty="0" smtClean="0"/>
              <a:t>; 371-5420)</a:t>
            </a:r>
            <a:endParaRPr lang="en-US" sz="1800" dirty="0"/>
          </a:p>
        </p:txBody>
      </p:sp>
    </p:spTree>
    <p:extLst>
      <p:ext uri="{BB962C8B-B14F-4D97-AF65-F5344CB8AC3E}">
        <p14:creationId xmlns:p14="http://schemas.microsoft.com/office/powerpoint/2010/main" val="395618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Assessment at AC</a:t>
            </a:r>
            <a:endParaRPr lang="en-US" dirty="0"/>
          </a:p>
        </p:txBody>
      </p:sp>
      <p:sp>
        <p:nvSpPr>
          <p:cNvPr id="3" name="Content Placeholder 2"/>
          <p:cNvSpPr>
            <a:spLocks noGrp="1"/>
          </p:cNvSpPr>
          <p:nvPr>
            <p:ph idx="1"/>
          </p:nvPr>
        </p:nvSpPr>
        <p:spPr>
          <a:xfrm>
            <a:off x="1463040" y="2119257"/>
            <a:ext cx="6614160" cy="3603812"/>
          </a:xfrm>
        </p:spPr>
        <p:txBody>
          <a:bodyPr>
            <a:normAutofit/>
          </a:bodyPr>
          <a:lstStyle/>
          <a:p>
            <a:r>
              <a:rPr lang="en-US" sz="2200" dirty="0" smtClean="0"/>
              <a:t>Assessment Methods:</a:t>
            </a:r>
          </a:p>
          <a:p>
            <a:pPr lvl="1">
              <a:buFont typeface="Wingdings" pitchFamily="2" charset="2"/>
              <a:buChar char="v"/>
            </a:pPr>
            <a:r>
              <a:rPr lang="en-US" dirty="0" smtClean="0">
                <a:hlinkClick r:id="rId3"/>
              </a:rPr>
              <a:t>Planning and Evaluation Tracking (PET)</a:t>
            </a:r>
            <a:endParaRPr lang="en-US" dirty="0" smtClean="0"/>
          </a:p>
          <a:p>
            <a:pPr lvl="1">
              <a:buFont typeface="Wingdings" pitchFamily="2" charset="2"/>
              <a:buChar char="v"/>
            </a:pPr>
            <a:r>
              <a:rPr lang="en-US" dirty="0" smtClean="0">
                <a:hlinkClick r:id="rId4"/>
              </a:rPr>
              <a:t>General Education Assessment</a:t>
            </a:r>
            <a:endParaRPr lang="en-US" dirty="0" smtClean="0"/>
          </a:p>
          <a:p>
            <a:pPr marL="365760" lvl="1" indent="0">
              <a:buNone/>
            </a:pPr>
            <a:endParaRPr lang="en-US" dirty="0"/>
          </a:p>
          <a:p>
            <a:r>
              <a:rPr lang="en-US" sz="2200" dirty="0" smtClean="0"/>
              <a:t>Assessment Overview Resource:</a:t>
            </a:r>
          </a:p>
          <a:p>
            <a:pPr lvl="1">
              <a:buFont typeface="Wingdings" pitchFamily="2" charset="2"/>
              <a:buChar char="v"/>
            </a:pPr>
            <a:r>
              <a:rPr lang="en-US" dirty="0" smtClean="0">
                <a:hlinkClick r:id="rId5"/>
              </a:rPr>
              <a:t>General Education Methodology</a:t>
            </a:r>
            <a:endParaRPr lang="en-US" dirty="0" smtClean="0">
              <a:hlinkClick r:id="rId6"/>
            </a:endParaRPr>
          </a:p>
          <a:p>
            <a:pPr lvl="1">
              <a:buFont typeface="Wingdings" pitchFamily="2" charset="2"/>
              <a:buChar char="v"/>
            </a:pPr>
            <a:r>
              <a:rPr lang="en-US" dirty="0" smtClean="0">
                <a:hlinkClick r:id="rId6"/>
              </a:rPr>
              <a:t>Outcomes Assessment Information and Training</a:t>
            </a:r>
            <a:endParaRPr lang="en-US" dirty="0" smtClean="0"/>
          </a:p>
        </p:txBody>
      </p:sp>
    </p:spTree>
    <p:extLst>
      <p:ext uri="{BB962C8B-B14F-4D97-AF65-F5344CB8AC3E}">
        <p14:creationId xmlns:p14="http://schemas.microsoft.com/office/powerpoint/2010/main" val="25545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6965245" cy="1371600"/>
          </a:xfrm>
        </p:spPr>
        <p:txBody>
          <a:bodyPr>
            <a:normAutofit fontScale="90000"/>
          </a:bodyPr>
          <a:lstStyle/>
          <a:p>
            <a:r>
              <a:rPr lang="en-US" dirty="0" smtClean="0"/>
              <a:t>2011-2012</a:t>
            </a:r>
            <a:br>
              <a:rPr lang="en-US" dirty="0" smtClean="0"/>
            </a:br>
            <a:r>
              <a:rPr lang="en-US" dirty="0" smtClean="0"/>
              <a:t>Competencies and Rubrics</a:t>
            </a:r>
            <a:br>
              <a:rPr lang="en-US" dirty="0" smtClean="0"/>
            </a:br>
            <a:r>
              <a:rPr lang="en-US" sz="1600" dirty="0" smtClean="0">
                <a:hlinkClick r:id="rId2"/>
              </a:rPr>
              <a:t>(Based on UEAC Core Objectives)</a:t>
            </a:r>
            <a:endParaRPr lang="en-US" sz="1600" dirty="0"/>
          </a:p>
        </p:txBody>
      </p:sp>
      <p:sp>
        <p:nvSpPr>
          <p:cNvPr id="3" name="Content Placeholder 2"/>
          <p:cNvSpPr>
            <a:spLocks noGrp="1"/>
          </p:cNvSpPr>
          <p:nvPr>
            <p:ph idx="1"/>
          </p:nvPr>
        </p:nvSpPr>
        <p:spPr>
          <a:xfrm>
            <a:off x="1447800" y="2286000"/>
            <a:ext cx="6196405" cy="3603812"/>
          </a:xfrm>
        </p:spPr>
        <p:txBody>
          <a:bodyPr>
            <a:normAutofit fontScale="92500" lnSpcReduction="10000"/>
          </a:bodyPr>
          <a:lstStyle/>
          <a:p>
            <a:pPr marL="0" indent="0">
              <a:buNone/>
            </a:pPr>
            <a:r>
              <a:rPr lang="en-US" u="sng" dirty="0" smtClean="0"/>
              <a:t>New Areas</a:t>
            </a:r>
          </a:p>
          <a:p>
            <a:r>
              <a:rPr lang="en-US" dirty="0" smtClean="0"/>
              <a:t>Communication Skills</a:t>
            </a:r>
          </a:p>
          <a:p>
            <a:r>
              <a:rPr lang="en-US" dirty="0" smtClean="0"/>
              <a:t>Critical Thinking Skills</a:t>
            </a:r>
          </a:p>
          <a:p>
            <a:r>
              <a:rPr lang="en-US" dirty="0" smtClean="0"/>
              <a:t>Empirical and Quantitative Skills</a:t>
            </a:r>
          </a:p>
          <a:p>
            <a:r>
              <a:rPr lang="en-US" dirty="0" smtClean="0"/>
              <a:t>Teamwork</a:t>
            </a:r>
          </a:p>
          <a:p>
            <a:pPr marL="0" indent="0">
              <a:buNone/>
            </a:pPr>
            <a:endParaRPr lang="en-US" dirty="0" smtClean="0"/>
          </a:p>
          <a:p>
            <a:pPr marL="0" indent="0">
              <a:buNone/>
            </a:pPr>
            <a:r>
              <a:rPr lang="en-US" u="sng" dirty="0" smtClean="0"/>
              <a:t>Future Areas</a:t>
            </a:r>
          </a:p>
          <a:p>
            <a:r>
              <a:rPr lang="en-US" dirty="0" smtClean="0"/>
              <a:t>Personal Responsibility</a:t>
            </a:r>
          </a:p>
          <a:p>
            <a:r>
              <a:rPr lang="en-US" dirty="0" smtClean="0"/>
              <a:t>Social Responsibility </a:t>
            </a:r>
          </a:p>
          <a:p>
            <a:endParaRPr lang="en-US" u="sng" dirty="0"/>
          </a:p>
          <a:p>
            <a:pPr marL="0" indent="0">
              <a:buNone/>
            </a:pPr>
            <a:endParaRPr lang="en-US" dirty="0"/>
          </a:p>
        </p:txBody>
      </p:sp>
    </p:spTree>
    <p:extLst>
      <p:ext uri="{BB962C8B-B14F-4D97-AF65-F5344CB8AC3E}">
        <p14:creationId xmlns:p14="http://schemas.microsoft.com/office/powerpoint/2010/main" val="3845176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Purpose</a:t>
            </a:r>
            <a:endParaRPr lang="en-US" dirty="0"/>
          </a:p>
        </p:txBody>
      </p:sp>
      <p:sp>
        <p:nvSpPr>
          <p:cNvPr id="3" name="Content Placeholder 2"/>
          <p:cNvSpPr>
            <a:spLocks noGrp="1"/>
          </p:cNvSpPr>
          <p:nvPr>
            <p:ph idx="1"/>
          </p:nvPr>
        </p:nvSpPr>
        <p:spPr>
          <a:xfrm>
            <a:off x="1463040" y="2119257"/>
            <a:ext cx="6461760" cy="3603812"/>
          </a:xfrm>
        </p:spPr>
        <p:txBody>
          <a:bodyPr>
            <a:normAutofit fontScale="92500" lnSpcReduction="10000"/>
          </a:bodyPr>
          <a:lstStyle/>
          <a:p>
            <a:r>
              <a:rPr lang="en-US" dirty="0" smtClean="0"/>
              <a:t>Evaluate Student Attainment of Competencies</a:t>
            </a:r>
          </a:p>
          <a:p>
            <a:endParaRPr lang="en-US" dirty="0" smtClean="0"/>
          </a:p>
          <a:p>
            <a:r>
              <a:rPr lang="en-US" dirty="0" smtClean="0"/>
              <a:t>Pinpoint Student Strengths, Weaknesses, and Areas for Improvement</a:t>
            </a:r>
          </a:p>
          <a:p>
            <a:endParaRPr lang="en-US" dirty="0"/>
          </a:p>
          <a:p>
            <a:r>
              <a:rPr lang="en-US" dirty="0" smtClean="0"/>
              <a:t>Pinpoint Points of Interest Found in Artifacts</a:t>
            </a:r>
          </a:p>
          <a:p>
            <a:endParaRPr lang="en-US" dirty="0" smtClean="0"/>
          </a:p>
          <a:p>
            <a:r>
              <a:rPr lang="en-US" dirty="0" smtClean="0"/>
              <a:t>Evaluate the Evaluation Process</a:t>
            </a:r>
          </a:p>
          <a:p>
            <a:pPr lvl="2"/>
            <a:r>
              <a:rPr lang="en-US" dirty="0" smtClean="0">
                <a:hlinkClick r:id="rId3"/>
              </a:rPr>
              <a:t>Competency Information and Rubrics</a:t>
            </a:r>
            <a:endParaRPr lang="en-US" dirty="0" smtClean="0"/>
          </a:p>
          <a:p>
            <a:pPr lvl="2"/>
            <a:r>
              <a:rPr lang="en-US" dirty="0" smtClean="0"/>
              <a:t>General Process Evaluation</a:t>
            </a:r>
            <a:endParaRPr lang="en-US" dirty="0"/>
          </a:p>
        </p:txBody>
      </p:sp>
    </p:spTree>
    <p:extLst>
      <p:ext uri="{BB962C8B-B14F-4D97-AF65-F5344CB8AC3E}">
        <p14:creationId xmlns:p14="http://schemas.microsoft.com/office/powerpoint/2010/main" val="2217075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6965245" cy="1202485"/>
          </a:xfrm>
        </p:spPr>
        <p:txBody>
          <a:bodyPr>
            <a:normAutofit fontScale="90000"/>
          </a:bodyPr>
          <a:lstStyle/>
          <a:p>
            <a:r>
              <a:rPr lang="en-US" dirty="0" smtClean="0"/>
              <a:t>Empirical and Quantitative Skills Committee Members</a:t>
            </a:r>
            <a:br>
              <a:rPr lang="en-US" dirty="0" smtClean="0"/>
            </a:br>
            <a:r>
              <a:rPr lang="en-US" sz="1400" dirty="0" smtClean="0">
                <a:hlinkClick r:id="rId3"/>
              </a:rPr>
              <a:t>(From</a:t>
            </a:r>
            <a:r>
              <a:rPr lang="en-US" sz="2000" dirty="0" smtClean="0">
                <a:hlinkClick r:id="rId3"/>
              </a:rPr>
              <a:t> 2011 </a:t>
            </a:r>
            <a:r>
              <a:rPr lang="en-US" sz="1400" dirty="0" smtClean="0">
                <a:hlinkClick r:id="rId3"/>
              </a:rPr>
              <a:t>General Education Competency Member List)</a:t>
            </a:r>
            <a:endParaRPr lang="en-US" sz="1400" dirty="0"/>
          </a:p>
        </p:txBody>
      </p:sp>
      <p:sp>
        <p:nvSpPr>
          <p:cNvPr id="3" name="Content Placeholder 2"/>
          <p:cNvSpPr>
            <a:spLocks noGrp="1"/>
          </p:cNvSpPr>
          <p:nvPr>
            <p:ph idx="1"/>
          </p:nvPr>
        </p:nvSpPr>
        <p:spPr>
          <a:xfrm>
            <a:off x="1447800" y="2362200"/>
            <a:ext cx="6690360" cy="3603812"/>
          </a:xfrm>
        </p:spPr>
        <p:txBody>
          <a:bodyPr>
            <a:normAutofit/>
          </a:bodyPr>
          <a:lstStyle/>
          <a:p>
            <a:r>
              <a:rPr lang="en-US" sz="2200" dirty="0" smtClean="0"/>
              <a:t>Monique Dupuis</a:t>
            </a:r>
          </a:p>
          <a:p>
            <a:pPr lvl="1">
              <a:buFont typeface="Wingdings" pitchFamily="2" charset="2"/>
              <a:buChar char="v"/>
            </a:pPr>
            <a:r>
              <a:rPr lang="en-US" dirty="0" smtClean="0"/>
              <a:t>Co-chair and Instructional Assessment Committee</a:t>
            </a:r>
          </a:p>
          <a:p>
            <a:r>
              <a:rPr lang="en-US" sz="2200" dirty="0"/>
              <a:t>Karen </a:t>
            </a:r>
            <a:r>
              <a:rPr lang="en-US" sz="2200" dirty="0" smtClean="0"/>
              <a:t>White</a:t>
            </a:r>
          </a:p>
          <a:p>
            <a:pPr lvl="1">
              <a:buFont typeface="Wingdings" pitchFamily="2" charset="2"/>
              <a:buChar char="v"/>
            </a:pPr>
            <a:r>
              <a:rPr lang="en-US" dirty="0" smtClean="0"/>
              <a:t>Co-chair</a:t>
            </a:r>
          </a:p>
          <a:p>
            <a:r>
              <a:rPr lang="en-US" sz="2200" dirty="0" smtClean="0"/>
              <a:t>Deborah Harding</a:t>
            </a:r>
          </a:p>
          <a:p>
            <a:pPr lvl="1">
              <a:buFont typeface="Wingdings" pitchFamily="2" charset="2"/>
              <a:buChar char="v"/>
            </a:pPr>
            <a:r>
              <a:rPr lang="en-US" dirty="0" smtClean="0"/>
              <a:t>Instructional Assessment Committee</a:t>
            </a:r>
          </a:p>
          <a:p>
            <a:r>
              <a:rPr lang="en-US" sz="2200" dirty="0" smtClean="0"/>
              <a:t>Emery Shier</a:t>
            </a:r>
          </a:p>
          <a:p>
            <a:r>
              <a:rPr lang="en-US" sz="2200" dirty="0" smtClean="0"/>
              <a:t>Collin Witherspoon</a:t>
            </a:r>
            <a:endParaRPr lang="en-US" sz="2200" dirty="0"/>
          </a:p>
        </p:txBody>
      </p:sp>
    </p:spTree>
    <p:extLst>
      <p:ext uri="{BB962C8B-B14F-4D97-AF65-F5344CB8AC3E}">
        <p14:creationId xmlns:p14="http://schemas.microsoft.com/office/powerpoint/2010/main" val="3477203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Expectations</a:t>
            </a:r>
            <a:endParaRPr lang="en-US" dirty="0"/>
          </a:p>
        </p:txBody>
      </p:sp>
      <p:sp>
        <p:nvSpPr>
          <p:cNvPr id="3" name="Content Placeholder 2"/>
          <p:cNvSpPr>
            <a:spLocks noGrp="1"/>
          </p:cNvSpPr>
          <p:nvPr>
            <p:ph idx="1"/>
          </p:nvPr>
        </p:nvSpPr>
        <p:spPr>
          <a:xfrm>
            <a:off x="1463040" y="2119257"/>
            <a:ext cx="6385560" cy="3603812"/>
          </a:xfrm>
        </p:spPr>
        <p:txBody>
          <a:bodyPr>
            <a:normAutofit fontScale="92500" lnSpcReduction="10000"/>
          </a:bodyPr>
          <a:lstStyle/>
          <a:p>
            <a:r>
              <a:rPr lang="en-US" dirty="0" smtClean="0"/>
              <a:t>Make a game plan for artifact assessment</a:t>
            </a:r>
          </a:p>
          <a:p>
            <a:endParaRPr lang="en-US" dirty="0" smtClean="0"/>
          </a:p>
          <a:p>
            <a:r>
              <a:rPr lang="en-US" dirty="0" smtClean="0"/>
              <a:t>Check to assure 100 chosen artifacts can be assessed</a:t>
            </a:r>
          </a:p>
          <a:p>
            <a:endParaRPr lang="en-US" dirty="0" smtClean="0"/>
          </a:p>
          <a:p>
            <a:r>
              <a:rPr lang="en-US" dirty="0" smtClean="0"/>
              <a:t>Develop internal deadlines for when the artifacts will be assessed and/or set up meeting times to assess the artifacts</a:t>
            </a:r>
          </a:p>
          <a:p>
            <a:endParaRPr lang="en-US" dirty="0" smtClean="0"/>
          </a:p>
          <a:p>
            <a:r>
              <a:rPr lang="en-US" dirty="0" smtClean="0"/>
              <a:t>Complete entire artifact evaluation by May 1</a:t>
            </a:r>
            <a:r>
              <a:rPr lang="en-US" baseline="30000" dirty="0" smtClean="0"/>
              <a:t>st</a:t>
            </a:r>
            <a:r>
              <a:rPr lang="en-US" dirty="0" smtClean="0"/>
              <a:t>  </a:t>
            </a:r>
            <a:endParaRPr lang="en-US" dirty="0"/>
          </a:p>
        </p:txBody>
      </p:sp>
    </p:spTree>
    <p:extLst>
      <p:ext uri="{BB962C8B-B14F-4D97-AF65-F5344CB8AC3E}">
        <p14:creationId xmlns:p14="http://schemas.microsoft.com/office/powerpoint/2010/main" val="213583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Competency Overview</a:t>
            </a:r>
            <a:endParaRPr lang="en-US" dirty="0"/>
          </a:p>
        </p:txBody>
      </p:sp>
      <p:sp>
        <p:nvSpPr>
          <p:cNvPr id="3" name="Content Placeholder 2"/>
          <p:cNvSpPr>
            <a:spLocks noGrp="1"/>
          </p:cNvSpPr>
          <p:nvPr>
            <p:ph idx="1"/>
          </p:nvPr>
        </p:nvSpPr>
        <p:spPr>
          <a:xfrm>
            <a:off x="1066800" y="2119257"/>
            <a:ext cx="7086600" cy="3603812"/>
          </a:xfrm>
        </p:spPr>
        <p:txBody>
          <a:bodyPr/>
          <a:lstStyle/>
          <a:p>
            <a:r>
              <a:rPr lang="en-US" sz="2200" dirty="0" smtClean="0"/>
              <a:t>Expanded to include empirical skills    </a:t>
            </a:r>
          </a:p>
          <a:p>
            <a:pPr marL="0" indent="0">
              <a:buNone/>
            </a:pPr>
            <a:r>
              <a:rPr lang="en-US" sz="2200" dirty="0" smtClean="0"/>
              <a:t>   (note: artifacts collected based on math definitions)</a:t>
            </a:r>
          </a:p>
          <a:p>
            <a:pPr marL="0" indent="0">
              <a:buNone/>
            </a:pPr>
            <a:endParaRPr lang="en-US" sz="2200" dirty="0" smtClean="0"/>
          </a:p>
          <a:p>
            <a:r>
              <a:rPr lang="en-US" sz="2200" dirty="0" smtClean="0"/>
              <a:t>Broad statements </a:t>
            </a:r>
          </a:p>
          <a:p>
            <a:pPr marL="0" indent="0">
              <a:buNone/>
            </a:pPr>
            <a:endParaRPr lang="en-US" sz="2200" dirty="0" smtClean="0"/>
          </a:p>
          <a:p>
            <a:r>
              <a:rPr lang="en-US" sz="2200" dirty="0" smtClean="0"/>
              <a:t>Diverse group of assignments submitted </a:t>
            </a:r>
            <a:r>
              <a:rPr lang="en-US" sz="2200" smtClean="0"/>
              <a:t>for assessment</a:t>
            </a:r>
            <a:endParaRPr lang="en-US" sz="2200" dirty="0" smtClean="0"/>
          </a:p>
          <a:p>
            <a:endParaRPr lang="en-US" dirty="0" smtClean="0"/>
          </a:p>
        </p:txBody>
      </p:sp>
    </p:spTree>
    <p:extLst>
      <p:ext uri="{BB962C8B-B14F-4D97-AF65-F5344CB8AC3E}">
        <p14:creationId xmlns:p14="http://schemas.microsoft.com/office/powerpoint/2010/main" val="2353264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fontScale="92500" lnSpcReduction="10000"/>
          </a:bodyPr>
          <a:lstStyle/>
          <a:p>
            <a:pPr marL="0" indent="0">
              <a:buNone/>
            </a:pPr>
            <a:r>
              <a:rPr lang="en-US" b="1" u="sng" dirty="0" smtClean="0"/>
              <a:t>Identification</a:t>
            </a:r>
          </a:p>
          <a:p>
            <a:pPr marL="0" indent="0">
              <a:buNone/>
            </a:pPr>
            <a:r>
              <a:rPr lang="en-US" dirty="0" smtClean="0"/>
              <a:t>The extent to which the understanding of the nature of the inquiry and the desired outcome(s) of </a:t>
            </a:r>
            <a:r>
              <a:rPr lang="en-US" smtClean="0"/>
              <a:t>analysis is </a:t>
            </a:r>
            <a:r>
              <a:rPr lang="en-US" dirty="0" smtClean="0"/>
              <a:t>indicated. Identification clearly pinpoints what information is being sought and what kind of analysis is required.</a:t>
            </a:r>
          </a:p>
          <a:p>
            <a:pPr marL="0" indent="0">
              <a:buNone/>
            </a:pPr>
            <a:endParaRPr lang="en-US" dirty="0" smtClean="0"/>
          </a:p>
          <a:p>
            <a:pPr marL="0" indent="0">
              <a:buNone/>
            </a:pPr>
            <a:r>
              <a:rPr lang="en-US" u="sng" dirty="0" smtClean="0"/>
              <a:t>Possible Guiding Questions</a:t>
            </a:r>
          </a:p>
          <a:p>
            <a:r>
              <a:rPr lang="en-US" dirty="0" smtClean="0"/>
              <a:t>Did the student declare the correct variable or effectively set up a question?</a:t>
            </a:r>
          </a:p>
          <a:p>
            <a:r>
              <a:rPr lang="en-US" dirty="0" smtClean="0"/>
              <a:t>Does the student understand what is being asked?</a:t>
            </a:r>
            <a:endParaRPr lang="en-US" dirty="0"/>
          </a:p>
        </p:txBody>
      </p:sp>
    </p:spTree>
    <p:extLst>
      <p:ext uri="{BB962C8B-B14F-4D97-AF65-F5344CB8AC3E}">
        <p14:creationId xmlns:p14="http://schemas.microsoft.com/office/powerpoint/2010/main" val="372723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1981200"/>
            <a:ext cx="7086600" cy="4038600"/>
          </a:xfrm>
        </p:spPr>
        <p:txBody>
          <a:bodyPr>
            <a:normAutofit fontScale="77500" lnSpcReduction="20000"/>
          </a:bodyPr>
          <a:lstStyle/>
          <a:p>
            <a:pPr marL="0" indent="0">
              <a:buNone/>
            </a:pPr>
            <a:r>
              <a:rPr lang="en-US" sz="2800" b="1" u="sng" dirty="0" smtClean="0"/>
              <a:t>Assimilation</a:t>
            </a:r>
          </a:p>
          <a:p>
            <a:pPr marL="0" indent="0">
              <a:buNone/>
            </a:pPr>
            <a:r>
              <a:rPr lang="en-US" sz="2800" dirty="0" smtClean="0"/>
              <a:t>The extent to which the information required for analysis is assimilated and identified. Assimilation reflects whether all necessary information is presented and used, whether the organization is logical, and whether any outside information should be integrated into the current assignment.</a:t>
            </a:r>
          </a:p>
          <a:p>
            <a:pPr marL="0" indent="0">
              <a:buNone/>
            </a:pPr>
            <a:endParaRPr lang="en-US" sz="2800" dirty="0"/>
          </a:p>
          <a:p>
            <a:pPr marL="0" indent="0">
              <a:buNone/>
            </a:pPr>
            <a:r>
              <a:rPr lang="en-US" sz="2800" u="sng" dirty="0" smtClean="0"/>
              <a:t>Possible Guiding </a:t>
            </a:r>
            <a:r>
              <a:rPr lang="en-US" sz="2800" u="sng" dirty="0"/>
              <a:t>Questions</a:t>
            </a:r>
          </a:p>
          <a:p>
            <a:r>
              <a:rPr lang="en-US" sz="2800" dirty="0" smtClean="0"/>
              <a:t>Did the student organize equations?</a:t>
            </a:r>
          </a:p>
          <a:p>
            <a:r>
              <a:rPr lang="en-US" sz="2800" dirty="0" smtClean="0"/>
              <a:t>Did the student know the necessary conversion factors (kg to </a:t>
            </a:r>
            <a:r>
              <a:rPr lang="en-US" sz="2800" dirty="0" err="1" smtClean="0"/>
              <a:t>lb</a:t>
            </a:r>
            <a:r>
              <a:rPr lang="en-US" sz="2800" dirty="0"/>
              <a:t> </a:t>
            </a:r>
            <a:r>
              <a:rPr lang="en-US" sz="2800" dirty="0" smtClean="0"/>
              <a:t>conversion)? </a:t>
            </a:r>
          </a:p>
          <a:p>
            <a:r>
              <a:rPr lang="en-US" sz="2800" dirty="0" smtClean="0"/>
              <a:t>Is the student answer focused on the correct variables?</a:t>
            </a:r>
          </a:p>
          <a:p>
            <a:pPr marL="0" indent="0">
              <a:buNone/>
            </a:pPr>
            <a:endParaRPr lang="en-US" dirty="0" smtClean="0"/>
          </a:p>
        </p:txBody>
      </p:sp>
    </p:spTree>
    <p:extLst>
      <p:ext uri="{BB962C8B-B14F-4D97-AF65-F5344CB8AC3E}">
        <p14:creationId xmlns:p14="http://schemas.microsoft.com/office/powerpoint/2010/main" val="22806269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495</TotalTime>
  <Words>1294</Words>
  <Application>Microsoft Office PowerPoint</Application>
  <PresentationFormat>On-screen Show (4:3)</PresentationFormat>
  <Paragraphs>138</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Pushpin</vt:lpstr>
      <vt:lpstr>General Education  Assessment </vt:lpstr>
      <vt:lpstr>Assessment at AC</vt:lpstr>
      <vt:lpstr>2011-2012 Competencies and Rubrics (Based on UEAC Core Objectives)</vt:lpstr>
      <vt:lpstr>Committee Purpose</vt:lpstr>
      <vt:lpstr>Empirical and Quantitative Skills Committee Members (From 2011 General Education Competency Member List)</vt:lpstr>
      <vt:lpstr>Committee Expectations</vt:lpstr>
      <vt:lpstr>Competency Overview</vt:lpstr>
      <vt:lpstr>Concept Definitions</vt:lpstr>
      <vt:lpstr>Concept Definitions</vt:lpstr>
      <vt:lpstr>Concept Definitions</vt:lpstr>
      <vt:lpstr>Concept Definitions</vt:lpstr>
      <vt:lpstr>Concept Definitions</vt:lpstr>
      <vt:lpstr>Points of Consideration</vt:lpstr>
      <vt:lpstr>Submission Checklist</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Competency Assessment</dc:title>
  <dc:creator>Kristin D. McDonald-Willey</dc:creator>
  <cp:lastModifiedBy>Kristin D. McDonald-Willey</cp:lastModifiedBy>
  <cp:revision>70</cp:revision>
  <dcterms:created xsi:type="dcterms:W3CDTF">2011-08-25T19:57:53Z</dcterms:created>
  <dcterms:modified xsi:type="dcterms:W3CDTF">2011-10-18T19:38:46Z</dcterms:modified>
</cp:coreProperties>
</file>