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7" r:id="rId4"/>
    <p:sldId id="275" r:id="rId5"/>
    <p:sldId id="259" r:id="rId6"/>
    <p:sldId id="269" r:id="rId7"/>
    <p:sldId id="260" r:id="rId8"/>
    <p:sldId id="261" r:id="rId9"/>
    <p:sldId id="270" r:id="rId10"/>
    <p:sldId id="262" r:id="rId11"/>
    <p:sldId id="271" r:id="rId12"/>
    <p:sldId id="263" r:id="rId13"/>
    <p:sldId id="272" r:id="rId14"/>
    <p:sldId id="264" r:id="rId15"/>
    <p:sldId id="273" r:id="rId16"/>
    <p:sldId id="265" r:id="rId17"/>
    <p:sldId id="274" r:id="rId18"/>
    <p:sldId id="276" r:id="rId19"/>
    <p:sldId id="277" r:id="rId20"/>
    <p:sldId id="278" r:id="rId21"/>
    <p:sldId id="27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74" d="100"/>
          <a:sy n="74" d="100"/>
        </p:scale>
        <p:origin x="-104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91386B4-8A24-426B-8F17-FD6751D5BB7E}" type="datetimeFigureOut">
              <a:rPr lang="en-US" smtClean="0"/>
              <a:t>2/21/2012</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1D196681-2C71-48AB-90D4-1357AB7E50F3}"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D196681-2C71-48AB-90D4-1357AB7E50F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291386B4-8A24-426B-8F17-FD6751D5BB7E}" type="datetimeFigureOut">
              <a:rPr lang="en-US" smtClean="0"/>
              <a:t>2/21/2012</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D196681-2C71-48AB-90D4-1357AB7E50F3}"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96681-2C71-48AB-90D4-1357AB7E50F3}"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1D196681-2C71-48AB-90D4-1357AB7E50F3}"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291386B4-8A24-426B-8F17-FD6751D5BB7E}" type="datetimeFigureOut">
              <a:rPr lang="en-US" smtClean="0"/>
              <a:t>2/21/2012</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D196681-2C71-48AB-90D4-1357AB7E50F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actx.edu/iea/index.php?module=article&amp;id=83" TargetMode="External"/><Relationship Id="rId2" Type="http://schemas.openxmlformats.org/officeDocument/2006/relationships/hyperlink" Target="http://www.actx.edu/iea/index.php?module=article&amp;id=24" TargetMode="External"/><Relationship Id="rId1" Type="http://schemas.openxmlformats.org/officeDocument/2006/relationships/slideLayout" Target="../slideLayouts/slideLayout2.xml"/><Relationship Id="rId5" Type="http://schemas.openxmlformats.org/officeDocument/2006/relationships/hyperlink" Target="http://www.actx.edu/iea/index.php?module=article&amp;id=10" TargetMode="External"/><Relationship Id="rId4" Type="http://schemas.openxmlformats.org/officeDocument/2006/relationships/hyperlink" Target="http://www.actx.edu/iea/article/id/8/page/2"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actx.edu/iea/filecabinet/121" TargetMode="External"/><Relationship Id="rId2" Type="http://schemas.openxmlformats.org/officeDocument/2006/relationships/hyperlink" Target="http://www.actx.edu/iea/index.php?module=article&amp;id=8" TargetMode="External"/><Relationship Id="rId1" Type="http://schemas.openxmlformats.org/officeDocument/2006/relationships/slideLayout" Target="../slideLayouts/slideLayout2.xml"/><Relationship Id="rId5" Type="http://schemas.openxmlformats.org/officeDocument/2006/relationships/hyperlink" Target="http://www.actx.edu/iea/filecabinet/219" TargetMode="External"/><Relationship Id="rId4" Type="http://schemas.openxmlformats.org/officeDocument/2006/relationships/hyperlink" Target="http://www.actx.edu/iea/filecabinet/122"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actx.edu/president/index.php?module=article&amp;id=15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ctx.edu/strategic/files/filecabinet/folder4/Strategic_Plan_Through_2015.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ctx.edu/iea/filecabinet/117" TargetMode="External"/><Relationship Id="rId2" Type="http://schemas.openxmlformats.org/officeDocument/2006/relationships/hyperlink" Target="http://www.actx.edu/strategic/files/filecabinet/folder4/Strategic_Plan_Through_2015.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ctx.edu/iea/filecabinet/21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400" dirty="0" smtClean="0"/>
              <a:t>Planning and Evaluation Tracking </a:t>
            </a:r>
            <a:br>
              <a:rPr lang="en-US" sz="2400" dirty="0" smtClean="0"/>
            </a:br>
            <a:r>
              <a:rPr lang="en-US" sz="2400" dirty="0" smtClean="0"/>
              <a:t>(PET) Forms</a:t>
            </a:r>
          </a:p>
          <a:p>
            <a:endParaRPr lang="en-US" sz="2400" dirty="0"/>
          </a:p>
          <a:p>
            <a:r>
              <a:rPr lang="en-US" sz="2400" dirty="0" smtClean="0"/>
              <a:t>2011-2012 Training</a:t>
            </a:r>
            <a:endParaRPr lang="en-US" sz="2400" dirty="0"/>
          </a:p>
        </p:txBody>
      </p:sp>
      <p:sp>
        <p:nvSpPr>
          <p:cNvPr id="2" name="Title 1"/>
          <p:cNvSpPr>
            <a:spLocks noGrp="1"/>
          </p:cNvSpPr>
          <p:nvPr>
            <p:ph type="title"/>
          </p:nvPr>
        </p:nvSpPr>
        <p:spPr/>
        <p:txBody>
          <a:bodyPr/>
          <a:lstStyle/>
          <a:p>
            <a:pPr algn="ctr"/>
            <a:r>
              <a:rPr lang="en-US" dirty="0" smtClean="0"/>
              <a:t>Completing Instructional </a:t>
            </a:r>
            <a:br>
              <a:rPr lang="en-US" dirty="0" smtClean="0"/>
            </a:br>
            <a:r>
              <a:rPr lang="en-US" dirty="0" smtClean="0"/>
              <a:t>pet forms</a:t>
            </a:r>
            <a:endParaRPr lang="en-US" dirty="0"/>
          </a:p>
        </p:txBody>
      </p:sp>
    </p:spTree>
    <p:extLst>
      <p:ext uri="{BB962C8B-B14F-4D97-AF65-F5344CB8AC3E}">
        <p14:creationId xmlns:p14="http://schemas.microsoft.com/office/powerpoint/2010/main" val="3955644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smtClean="0"/>
          </a:p>
          <a:p>
            <a:r>
              <a:rPr lang="en-US" dirty="0" smtClean="0"/>
              <a:t>Year’s Worth of Data to Record:</a:t>
            </a:r>
          </a:p>
          <a:p>
            <a:pPr lvl="1"/>
            <a:r>
              <a:rPr lang="en-US" dirty="0" smtClean="0"/>
              <a:t>2-3 </a:t>
            </a:r>
            <a:r>
              <a:rPr lang="en-US" dirty="0" smtClean="0"/>
              <a:t>years’ worth of data requested because it will aid in data analysis</a:t>
            </a:r>
          </a:p>
          <a:p>
            <a:pPr marL="45720" indent="0">
              <a:buNone/>
            </a:pPr>
            <a:endParaRPr lang="en-US" dirty="0" smtClean="0"/>
          </a:p>
          <a:p>
            <a:r>
              <a:rPr lang="en-US" dirty="0" smtClean="0"/>
              <a:t>Quantitative Results:</a:t>
            </a:r>
          </a:p>
          <a:p>
            <a:pPr lvl="1"/>
            <a:r>
              <a:rPr lang="en-US" dirty="0" smtClean="0"/>
              <a:t>Provide numbers </a:t>
            </a:r>
            <a:r>
              <a:rPr lang="en-US" u="sng" dirty="0" smtClean="0"/>
              <a:t>and</a:t>
            </a:r>
            <a:r>
              <a:rPr lang="en-US" dirty="0" smtClean="0"/>
              <a:t> percentages (if applicable)</a:t>
            </a:r>
          </a:p>
          <a:p>
            <a:pPr lvl="1"/>
            <a:endParaRPr lang="en-US" dirty="0" smtClean="0"/>
          </a:p>
          <a:p>
            <a:r>
              <a:rPr lang="en-US" dirty="0" smtClean="0"/>
              <a:t>Qualitative Results:</a:t>
            </a:r>
          </a:p>
          <a:p>
            <a:pPr lvl="1"/>
            <a:r>
              <a:rPr lang="en-US" dirty="0" smtClean="0"/>
              <a:t>Provide enough information to confirm outcome met/not met</a:t>
            </a:r>
          </a:p>
          <a:p>
            <a:pPr lvl="1"/>
            <a:endParaRPr lang="en-US" dirty="0"/>
          </a:p>
          <a:p>
            <a:r>
              <a:rPr lang="en-US" dirty="0" smtClean="0"/>
              <a:t>Data Anomalies</a:t>
            </a:r>
          </a:p>
          <a:p>
            <a:pPr lvl="1"/>
            <a:r>
              <a:rPr lang="en-US" dirty="0" smtClean="0"/>
              <a:t>Provide data even when the results weren’t “good” because it will aid you in your data analysis</a:t>
            </a:r>
          </a:p>
          <a:p>
            <a:endParaRPr lang="en-US" dirty="0" smtClean="0"/>
          </a:p>
          <a:p>
            <a:endParaRPr lang="en-US" dirty="0"/>
          </a:p>
        </p:txBody>
      </p:sp>
      <p:sp>
        <p:nvSpPr>
          <p:cNvPr id="3" name="Title 2"/>
          <p:cNvSpPr>
            <a:spLocks noGrp="1"/>
          </p:cNvSpPr>
          <p:nvPr>
            <p:ph type="title"/>
          </p:nvPr>
        </p:nvSpPr>
        <p:spPr/>
        <p:txBody>
          <a:bodyPr/>
          <a:lstStyle/>
          <a:p>
            <a:r>
              <a:rPr lang="en-US" dirty="0" smtClean="0"/>
              <a:t>Recording Results</a:t>
            </a:r>
            <a:endParaRPr lang="en-US" dirty="0"/>
          </a:p>
        </p:txBody>
      </p:sp>
    </p:spTree>
    <p:extLst>
      <p:ext uri="{BB962C8B-B14F-4D97-AF65-F5344CB8AC3E}">
        <p14:creationId xmlns:p14="http://schemas.microsoft.com/office/powerpoint/2010/main" val="1224007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5138929"/>
          </a:xfrm>
        </p:spPr>
        <p:txBody>
          <a:bodyPr>
            <a:normAutofit fontScale="92500" lnSpcReduction="10000"/>
          </a:bodyPr>
          <a:lstStyle/>
          <a:p>
            <a:r>
              <a:rPr lang="en-US" dirty="0" smtClean="0"/>
              <a:t>Quantitative Example:</a:t>
            </a:r>
          </a:p>
          <a:p>
            <a:pPr marL="45720" indent="0">
              <a:buNone/>
            </a:pPr>
            <a:r>
              <a:rPr lang="en-US" sz="1700" u="sng" dirty="0" smtClean="0"/>
              <a:t>Outcome Statement </a:t>
            </a:r>
            <a:r>
              <a:rPr lang="en-US" sz="1700" dirty="0" smtClean="0"/>
              <a:t>–</a:t>
            </a:r>
            <a:r>
              <a:rPr lang="en-US" sz="1700" dirty="0" smtClean="0">
                <a:solidFill>
                  <a:srgbClr val="FF0000"/>
                </a:solidFill>
              </a:rPr>
              <a:t> Upon successful completion of MATH 0302 (Beginning Algebra) with a grade of A-C at least 60% of developmental students will score a minimum of 63 or the ACCUPLACER Test which is the required score for students who place directly into the next course MATH 0303 (Intermediate Algebra).</a:t>
            </a:r>
          </a:p>
          <a:p>
            <a:pPr marL="45720" indent="0">
              <a:buNone/>
            </a:pPr>
            <a:r>
              <a:rPr lang="en-US" sz="1700" i="1" u="sng" dirty="0" smtClean="0"/>
              <a:t>Results </a:t>
            </a:r>
            <a:r>
              <a:rPr lang="en-US" sz="1700" i="1" dirty="0" smtClean="0"/>
              <a:t>–</a:t>
            </a:r>
            <a:br>
              <a:rPr lang="en-US" sz="1700" i="1" dirty="0" smtClean="0"/>
            </a:br>
            <a:r>
              <a:rPr lang="en-US" sz="1700" i="1" dirty="0" smtClean="0">
                <a:solidFill>
                  <a:srgbClr val="FF0000"/>
                </a:solidFill>
              </a:rPr>
              <a:t>2009-2010: </a:t>
            </a:r>
            <a:br>
              <a:rPr lang="en-US" sz="1700" i="1" dirty="0" smtClean="0">
                <a:solidFill>
                  <a:srgbClr val="FF0000"/>
                </a:solidFill>
              </a:rPr>
            </a:br>
            <a:r>
              <a:rPr lang="en-US" sz="1700" dirty="0">
                <a:solidFill>
                  <a:srgbClr val="FF0000"/>
                </a:solidFill>
              </a:rPr>
              <a:t>Numbers = </a:t>
            </a:r>
            <a:r>
              <a:rPr lang="en-US" sz="1700" dirty="0" smtClean="0">
                <a:solidFill>
                  <a:srgbClr val="FF0000"/>
                </a:solidFill>
              </a:rPr>
              <a:t>404 </a:t>
            </a:r>
            <a:r>
              <a:rPr lang="en-US" sz="1700" dirty="0">
                <a:solidFill>
                  <a:srgbClr val="FF0000"/>
                </a:solidFill>
              </a:rPr>
              <a:t>out of </a:t>
            </a:r>
            <a:r>
              <a:rPr lang="en-US" sz="1700" dirty="0" smtClean="0">
                <a:solidFill>
                  <a:srgbClr val="FF0000"/>
                </a:solidFill>
              </a:rPr>
              <a:t>699 </a:t>
            </a:r>
            <a:r>
              <a:rPr lang="en-US" sz="1700" dirty="0">
                <a:solidFill>
                  <a:srgbClr val="FF0000"/>
                </a:solidFill>
              </a:rPr>
              <a:t>and Percentage = </a:t>
            </a:r>
            <a:r>
              <a:rPr lang="en-US" sz="1700" dirty="0" smtClean="0">
                <a:solidFill>
                  <a:srgbClr val="FF0000"/>
                </a:solidFill>
              </a:rPr>
              <a:t>57.8%</a:t>
            </a:r>
            <a:br>
              <a:rPr lang="en-US" sz="1700" dirty="0" smtClean="0">
                <a:solidFill>
                  <a:srgbClr val="FF0000"/>
                </a:solidFill>
              </a:rPr>
            </a:br>
            <a:r>
              <a:rPr lang="en-US" sz="1700" i="1" dirty="0" smtClean="0">
                <a:solidFill>
                  <a:srgbClr val="FF0000"/>
                </a:solidFill>
              </a:rPr>
              <a:t>2010-2011: </a:t>
            </a:r>
            <a:endParaRPr lang="en-US" sz="1700" dirty="0">
              <a:solidFill>
                <a:srgbClr val="FF0000"/>
              </a:solidFill>
            </a:endParaRPr>
          </a:p>
          <a:p>
            <a:pPr marL="45720" indent="0">
              <a:buNone/>
            </a:pPr>
            <a:r>
              <a:rPr lang="en-US" sz="1700" dirty="0" smtClean="0">
                <a:solidFill>
                  <a:srgbClr val="FF0000"/>
                </a:solidFill>
              </a:rPr>
              <a:t>Numbers = 400 out of 690 and Percentage = 57.9%</a:t>
            </a:r>
          </a:p>
          <a:p>
            <a:pPr marL="45720" indent="0">
              <a:buNone/>
            </a:pPr>
            <a:endParaRPr lang="en-US" sz="1700" dirty="0" smtClean="0"/>
          </a:p>
          <a:p>
            <a:r>
              <a:rPr lang="en-US" dirty="0" smtClean="0"/>
              <a:t>Qualitative Example: </a:t>
            </a:r>
          </a:p>
          <a:p>
            <a:pPr marL="45720" indent="0">
              <a:buNone/>
            </a:pPr>
            <a:r>
              <a:rPr lang="en-US" sz="1700" u="sng" dirty="0" smtClean="0"/>
              <a:t>Outcome Statement</a:t>
            </a:r>
            <a:r>
              <a:rPr lang="en-US" sz="1700" dirty="0" smtClean="0"/>
              <a:t> – </a:t>
            </a:r>
            <a:r>
              <a:rPr lang="en-US" sz="1700" dirty="0" smtClean="0">
                <a:solidFill>
                  <a:srgbClr val="FF0000"/>
                </a:solidFill>
              </a:rPr>
              <a:t>After receiving and discussing assessment analysis of common course sections, all faculty will revise course sections for consistency in student learning outcomes regardless of delivery method or faculty status across the curriculum (</a:t>
            </a:r>
            <a:r>
              <a:rPr lang="en-US" sz="1700" i="1" dirty="0" smtClean="0">
                <a:solidFill>
                  <a:srgbClr val="FF0000"/>
                </a:solidFill>
              </a:rPr>
              <a:t>AC Strategic Plan through 2015</a:t>
            </a:r>
            <a:r>
              <a:rPr lang="en-US" sz="1700" dirty="0" smtClean="0">
                <a:solidFill>
                  <a:srgbClr val="FF0000"/>
                </a:solidFill>
              </a:rPr>
              <a:t>: Task 1.3.1.1.).</a:t>
            </a:r>
          </a:p>
          <a:p>
            <a:pPr marL="45720" indent="0">
              <a:buNone/>
            </a:pPr>
            <a:r>
              <a:rPr lang="en-US" sz="1700" u="sng" dirty="0" smtClean="0"/>
              <a:t>Results</a:t>
            </a:r>
            <a:r>
              <a:rPr lang="en-US" sz="1700" dirty="0" smtClean="0"/>
              <a:t> – </a:t>
            </a:r>
            <a:r>
              <a:rPr lang="en-US" sz="1700" dirty="0" smtClean="0">
                <a:solidFill>
                  <a:srgbClr val="FF0000"/>
                </a:solidFill>
              </a:rPr>
              <a:t>Faculty uploaded the syllabi </a:t>
            </a:r>
            <a:r>
              <a:rPr lang="en-US" sz="1700" dirty="0">
                <a:solidFill>
                  <a:srgbClr val="FF0000"/>
                </a:solidFill>
              </a:rPr>
              <a:t>(with common learning outcomes) using </a:t>
            </a:r>
            <a:r>
              <a:rPr lang="en-US" sz="1700" dirty="0" smtClean="0">
                <a:solidFill>
                  <a:srgbClr val="FF0000"/>
                </a:solidFill>
              </a:rPr>
              <a:t>the CMS. CIS administrative support verified that all CIS classes had a syllabus entry.</a:t>
            </a:r>
            <a:endParaRPr lang="en-US" sz="1700" dirty="0">
              <a:solidFill>
                <a:srgbClr val="FF0000"/>
              </a:solidFill>
            </a:endParaRPr>
          </a:p>
        </p:txBody>
      </p:sp>
      <p:sp>
        <p:nvSpPr>
          <p:cNvPr id="3" name="Title 2"/>
          <p:cNvSpPr>
            <a:spLocks noGrp="1"/>
          </p:cNvSpPr>
          <p:nvPr>
            <p:ph type="title"/>
          </p:nvPr>
        </p:nvSpPr>
        <p:spPr/>
        <p:txBody>
          <a:bodyPr/>
          <a:lstStyle/>
          <a:p>
            <a:r>
              <a:rPr lang="en-US" dirty="0" smtClean="0"/>
              <a:t>Sample results THAT RELATE TO OUTCOME STATEMENT</a:t>
            </a:r>
            <a:endParaRPr lang="en-US" dirty="0"/>
          </a:p>
        </p:txBody>
      </p:sp>
    </p:spTree>
    <p:extLst>
      <p:ext uri="{BB962C8B-B14F-4D97-AF65-F5344CB8AC3E}">
        <p14:creationId xmlns:p14="http://schemas.microsoft.com/office/powerpoint/2010/main" val="41357678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Holistic Review of Results</a:t>
            </a:r>
          </a:p>
          <a:p>
            <a:pPr lvl="1"/>
            <a:r>
              <a:rPr lang="en-US" dirty="0" smtClean="0"/>
              <a:t>Did you meet your outcome’s benchmark or intended end result?</a:t>
            </a:r>
          </a:p>
          <a:p>
            <a:pPr lvl="1"/>
            <a:r>
              <a:rPr lang="en-US" dirty="0" smtClean="0"/>
              <a:t>How do this year’s results compare to previous results?</a:t>
            </a:r>
          </a:p>
          <a:p>
            <a:pPr lvl="1"/>
            <a:r>
              <a:rPr lang="en-US" dirty="0" smtClean="0"/>
              <a:t>Is your data representative of the “true” results? </a:t>
            </a:r>
          </a:p>
          <a:p>
            <a:pPr lvl="2"/>
            <a:r>
              <a:rPr lang="en-US" dirty="0" smtClean="0"/>
              <a:t>If not, please provide information as to why the results are misleading and/or provide other factors not yet presented within the result’s section.</a:t>
            </a:r>
          </a:p>
          <a:p>
            <a:pPr lvl="2"/>
            <a:endParaRPr lang="en-US" dirty="0"/>
          </a:p>
          <a:p>
            <a:r>
              <a:rPr lang="en-US" dirty="0" smtClean="0"/>
              <a:t>Relating Results to Outcome</a:t>
            </a:r>
          </a:p>
          <a:p>
            <a:pPr lvl="1"/>
            <a:r>
              <a:rPr lang="en-US" dirty="0" smtClean="0"/>
              <a:t>Make sure your analysis is connected to your outcome statement and results</a:t>
            </a:r>
          </a:p>
          <a:p>
            <a:pPr lvl="1"/>
            <a:endParaRPr lang="en-US" dirty="0"/>
          </a:p>
        </p:txBody>
      </p:sp>
      <p:sp>
        <p:nvSpPr>
          <p:cNvPr id="3" name="Title 2"/>
          <p:cNvSpPr>
            <a:spLocks noGrp="1"/>
          </p:cNvSpPr>
          <p:nvPr>
            <p:ph type="title"/>
          </p:nvPr>
        </p:nvSpPr>
        <p:spPr/>
        <p:txBody>
          <a:bodyPr/>
          <a:lstStyle/>
          <a:p>
            <a:r>
              <a:rPr lang="en-US" dirty="0" smtClean="0"/>
              <a:t>Data Analysis</a:t>
            </a:r>
            <a:endParaRPr lang="en-US" dirty="0"/>
          </a:p>
        </p:txBody>
      </p:sp>
    </p:spTree>
    <p:extLst>
      <p:ext uri="{BB962C8B-B14F-4D97-AF65-F5344CB8AC3E}">
        <p14:creationId xmlns:p14="http://schemas.microsoft.com/office/powerpoint/2010/main" val="2552281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676400"/>
            <a:ext cx="8407893" cy="4986529"/>
          </a:xfrm>
        </p:spPr>
        <p:txBody>
          <a:bodyPr>
            <a:normAutofit fontScale="85000" lnSpcReduction="10000"/>
          </a:bodyPr>
          <a:lstStyle/>
          <a:p>
            <a:r>
              <a:rPr lang="en-US" dirty="0" smtClean="0"/>
              <a:t>QUANTITATIVE ANALYSIS EXAMPLE:</a:t>
            </a:r>
          </a:p>
          <a:p>
            <a:pPr marL="45720" indent="0">
              <a:buNone/>
            </a:pPr>
            <a:r>
              <a:rPr lang="en-US" sz="1900" dirty="0">
                <a:solidFill>
                  <a:srgbClr val="FF0000"/>
                </a:solidFill>
              </a:rPr>
              <a:t>85% standard was not met this year by 12% with </a:t>
            </a:r>
            <a:r>
              <a:rPr lang="en-US" sz="1900" dirty="0" smtClean="0">
                <a:solidFill>
                  <a:srgbClr val="FF0000"/>
                </a:solidFill>
              </a:rPr>
              <a:t>a 73 </a:t>
            </a:r>
            <a:r>
              <a:rPr lang="en-US" sz="1900" dirty="0">
                <a:solidFill>
                  <a:srgbClr val="FF0000"/>
                </a:solidFill>
              </a:rPr>
              <a:t>% pass rate.  A five-year trend of NMTCB scores is shown below  and the Program maintains a 92% pass rate, which is 12% above that required by the JRCNMT. </a:t>
            </a:r>
            <a:r>
              <a:rPr lang="en-US" sz="1900" dirty="0" smtClean="0">
                <a:solidFill>
                  <a:schemeClr val="tx1"/>
                </a:solidFill>
              </a:rPr>
              <a:t>(Graph was also provided with this department’s result analysis)</a:t>
            </a:r>
          </a:p>
          <a:p>
            <a:pPr marL="45720" indent="0">
              <a:buNone/>
            </a:pPr>
            <a:endParaRPr lang="en-US" sz="1700" dirty="0" smtClean="0"/>
          </a:p>
          <a:p>
            <a:r>
              <a:rPr lang="en-US" dirty="0"/>
              <a:t>QUALITATIVE OUTCOME, RESULT, AND ANLAYSIS EXAMPLE:</a:t>
            </a:r>
          </a:p>
          <a:p>
            <a:pPr marL="45720" indent="0">
              <a:buNone/>
            </a:pPr>
            <a:r>
              <a:rPr lang="en-US" sz="1900" u="sng" dirty="0">
                <a:solidFill>
                  <a:srgbClr val="FF0000"/>
                </a:solidFill>
              </a:rPr>
              <a:t>Outcome/Objective Statement </a:t>
            </a:r>
            <a:r>
              <a:rPr lang="en-US" sz="1900" dirty="0">
                <a:solidFill>
                  <a:srgbClr val="FF0000"/>
                </a:solidFill>
              </a:rPr>
              <a:t>- Collaborate with community partners in order to deliver continuing education that meets standards for state licensing and credentials in the early childhood professions.</a:t>
            </a:r>
            <a:br>
              <a:rPr lang="en-US" sz="1900" dirty="0">
                <a:solidFill>
                  <a:srgbClr val="FF0000"/>
                </a:solidFill>
              </a:rPr>
            </a:br>
            <a:endParaRPr lang="en-US" sz="1900" dirty="0">
              <a:solidFill>
                <a:srgbClr val="FF0000"/>
              </a:solidFill>
            </a:endParaRPr>
          </a:p>
          <a:p>
            <a:pPr marL="45720" indent="0">
              <a:buNone/>
            </a:pPr>
            <a:r>
              <a:rPr lang="en-US" sz="1900" u="sng" dirty="0">
                <a:solidFill>
                  <a:srgbClr val="FF0000"/>
                </a:solidFill>
              </a:rPr>
              <a:t>Result</a:t>
            </a:r>
            <a:r>
              <a:rPr lang="en-US" sz="1900" dirty="0">
                <a:solidFill>
                  <a:srgbClr val="FF0000"/>
                </a:solidFill>
              </a:rPr>
              <a:t> –Our department collaborated with community partners to offer 3 conferences…served over 900 people with a  total of 24 clock hours of training…</a:t>
            </a:r>
          </a:p>
          <a:p>
            <a:pPr marL="45720" indent="0">
              <a:buNone/>
            </a:pPr>
            <a:endParaRPr lang="en-US" sz="1900" dirty="0">
              <a:solidFill>
                <a:srgbClr val="FF0000"/>
              </a:solidFill>
            </a:endParaRPr>
          </a:p>
          <a:p>
            <a:pPr marL="45720" indent="0">
              <a:buNone/>
            </a:pPr>
            <a:r>
              <a:rPr lang="en-US" sz="1900" u="sng" dirty="0">
                <a:solidFill>
                  <a:srgbClr val="FF0000"/>
                </a:solidFill>
              </a:rPr>
              <a:t>Analysis (Based off Outcome and Results)</a:t>
            </a:r>
            <a:r>
              <a:rPr lang="en-US" sz="1900" dirty="0">
                <a:solidFill>
                  <a:srgbClr val="FF0000"/>
                </a:solidFill>
              </a:rPr>
              <a:t> – The demand for high quality training of early education workforce </a:t>
            </a:r>
            <a:r>
              <a:rPr lang="en-US" sz="1900" dirty="0" smtClean="0">
                <a:solidFill>
                  <a:srgbClr val="FF0000"/>
                </a:solidFill>
              </a:rPr>
              <a:t>appears to be </a:t>
            </a:r>
            <a:r>
              <a:rPr lang="en-US" sz="1900" dirty="0">
                <a:solidFill>
                  <a:srgbClr val="FF0000"/>
                </a:solidFill>
              </a:rPr>
              <a:t>increasing. The state increased the hours needed for yearly training of anyone working in a licensed child care facilities.</a:t>
            </a:r>
            <a:r>
              <a:rPr lang="en-US" dirty="0" smtClean="0"/>
              <a:t/>
            </a:r>
            <a:br>
              <a:rPr lang="en-US" dirty="0" smtClean="0"/>
            </a:br>
            <a:endParaRPr lang="en-US" dirty="0" smtClean="0"/>
          </a:p>
          <a:p>
            <a:endParaRPr lang="en-US" dirty="0"/>
          </a:p>
        </p:txBody>
      </p:sp>
      <p:sp>
        <p:nvSpPr>
          <p:cNvPr id="3" name="Title 2"/>
          <p:cNvSpPr>
            <a:spLocks noGrp="1"/>
          </p:cNvSpPr>
          <p:nvPr>
            <p:ph type="title"/>
          </p:nvPr>
        </p:nvSpPr>
        <p:spPr/>
        <p:txBody>
          <a:bodyPr/>
          <a:lstStyle/>
          <a:p>
            <a:r>
              <a:rPr lang="en-US" dirty="0" smtClean="0"/>
              <a:t>Sample analysis</a:t>
            </a:r>
            <a:endParaRPr lang="en-US" dirty="0"/>
          </a:p>
        </p:txBody>
      </p:sp>
    </p:spTree>
    <p:extLst>
      <p:ext uri="{BB962C8B-B14F-4D97-AF65-F5344CB8AC3E}">
        <p14:creationId xmlns:p14="http://schemas.microsoft.com/office/powerpoint/2010/main" val="1737828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“List any Improvements Made…”</a:t>
            </a:r>
          </a:p>
          <a:p>
            <a:pPr lvl="1"/>
            <a:r>
              <a:rPr lang="en-US" dirty="0" smtClean="0"/>
              <a:t>List any actions your department/program took, in the past year, to improve this outcome’s results</a:t>
            </a:r>
            <a:endParaRPr lang="en-US" dirty="0"/>
          </a:p>
          <a:p>
            <a:endParaRPr lang="en-US" dirty="0" smtClean="0"/>
          </a:p>
          <a:p>
            <a:r>
              <a:rPr lang="en-US" dirty="0" smtClean="0"/>
              <a:t>“Evaluate Why Improvements Were Successful/Were Not Successful”</a:t>
            </a:r>
          </a:p>
          <a:p>
            <a:pPr lvl="1"/>
            <a:r>
              <a:rPr lang="en-US" dirty="0" smtClean="0"/>
              <a:t>Provide any information (even preliminary information) on how your past efforts aided/did not aid you in meeting your outcome’s benchmark/end result</a:t>
            </a:r>
          </a:p>
          <a:p>
            <a:pPr marL="45720" indent="0">
              <a:buNone/>
            </a:pPr>
            <a:endParaRPr lang="en-US" dirty="0" smtClean="0"/>
          </a:p>
          <a:p>
            <a:r>
              <a:rPr lang="en-US" dirty="0" smtClean="0"/>
              <a:t>“Provide the Budget Information Needed…”</a:t>
            </a:r>
          </a:p>
          <a:p>
            <a:pPr lvl="1"/>
            <a:r>
              <a:rPr lang="en-US" dirty="0" smtClean="0"/>
              <a:t>These budgetary items may or may not be included in your annual budget</a:t>
            </a:r>
            <a:endParaRPr lang="en-US" dirty="0"/>
          </a:p>
        </p:txBody>
      </p:sp>
      <p:sp>
        <p:nvSpPr>
          <p:cNvPr id="3" name="Title 2"/>
          <p:cNvSpPr>
            <a:spLocks noGrp="1"/>
          </p:cNvSpPr>
          <p:nvPr>
            <p:ph type="title"/>
          </p:nvPr>
        </p:nvSpPr>
        <p:spPr/>
        <p:txBody>
          <a:bodyPr/>
          <a:lstStyle/>
          <a:p>
            <a:r>
              <a:rPr lang="en-US" dirty="0" smtClean="0"/>
              <a:t>Providing past improvements</a:t>
            </a:r>
            <a:endParaRPr lang="en-US" dirty="0"/>
          </a:p>
        </p:txBody>
      </p:sp>
    </p:spTree>
    <p:extLst>
      <p:ext uri="{BB962C8B-B14F-4D97-AF65-F5344CB8AC3E}">
        <p14:creationId xmlns:p14="http://schemas.microsoft.com/office/powerpoint/2010/main" val="1010051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“List any Improvements Made…”</a:t>
            </a:r>
          </a:p>
          <a:p>
            <a:pPr marL="45720" indent="0">
              <a:buNone/>
            </a:pPr>
            <a:r>
              <a:rPr lang="en-US" sz="1600" dirty="0" smtClean="0">
                <a:solidFill>
                  <a:srgbClr val="FF0000"/>
                </a:solidFill>
              </a:rPr>
              <a:t>Curriculum alignment with American Welding Society, National Institute of Metalworking Skills, and other recognized standards; along with higher admission requirements have brought the program in line with industry standards.</a:t>
            </a:r>
          </a:p>
          <a:p>
            <a:pPr marL="45720" indent="0">
              <a:buNone/>
            </a:pPr>
            <a:endParaRPr lang="en-US" dirty="0"/>
          </a:p>
          <a:p>
            <a:r>
              <a:rPr lang="en-US" dirty="0"/>
              <a:t>“Evaluate Why Improvements Were Successful/Were Not Successful</a:t>
            </a:r>
            <a:r>
              <a:rPr lang="en-US" dirty="0" smtClean="0"/>
              <a:t>”</a:t>
            </a:r>
          </a:p>
          <a:p>
            <a:pPr marL="45720" indent="0">
              <a:buNone/>
            </a:pPr>
            <a:r>
              <a:rPr lang="en-US" sz="1600" dirty="0" smtClean="0">
                <a:solidFill>
                  <a:srgbClr val="FF0000"/>
                </a:solidFill>
              </a:rPr>
              <a:t>Current short-term enrollment in all programs indicates a need for recruitment and public education on programs. Economic trends will have an adverse affect on future successes. Public awareness for technical jobs has diminished </a:t>
            </a:r>
            <a:r>
              <a:rPr lang="en-US" sz="1600" dirty="0" smtClean="0">
                <a:solidFill>
                  <a:schemeClr val="tx1"/>
                </a:solidFill>
              </a:rPr>
              <a:t>(Implication: Great </a:t>
            </a:r>
            <a:r>
              <a:rPr lang="en-US" sz="1600" dirty="0" smtClean="0">
                <a:solidFill>
                  <a:schemeClr val="tx1"/>
                </a:solidFill>
              </a:rPr>
              <a:t>program</a:t>
            </a:r>
            <a:r>
              <a:rPr lang="en-US" sz="1600" dirty="0" smtClean="0">
                <a:solidFill>
                  <a:schemeClr val="tx1"/>
                </a:solidFill>
              </a:rPr>
              <a:t>, but not many </a:t>
            </a:r>
            <a:r>
              <a:rPr lang="en-US" sz="1600" dirty="0" smtClean="0">
                <a:solidFill>
                  <a:schemeClr val="tx1"/>
                </a:solidFill>
              </a:rPr>
              <a:t>people know </a:t>
            </a:r>
            <a:r>
              <a:rPr lang="en-US" sz="1600" dirty="0" smtClean="0">
                <a:solidFill>
                  <a:schemeClr val="tx1"/>
                </a:solidFill>
              </a:rPr>
              <a:t>about the program).</a:t>
            </a:r>
            <a:endParaRPr lang="en-US" sz="1600" dirty="0">
              <a:solidFill>
                <a:schemeClr val="tx1"/>
              </a:solidFill>
            </a:endParaRPr>
          </a:p>
          <a:p>
            <a:pPr marL="45720" indent="0">
              <a:buNone/>
            </a:pPr>
            <a:endParaRPr lang="en-US" dirty="0"/>
          </a:p>
          <a:p>
            <a:r>
              <a:rPr lang="en-US" dirty="0"/>
              <a:t>“Provide the Budget Information Needed</a:t>
            </a:r>
            <a:r>
              <a:rPr lang="en-US" dirty="0" smtClean="0"/>
              <a:t>…”</a:t>
            </a:r>
          </a:p>
          <a:p>
            <a:pPr marL="45720" indent="0">
              <a:buNone/>
            </a:pPr>
            <a:r>
              <a:rPr lang="en-US" sz="1700" dirty="0" smtClean="0">
                <a:solidFill>
                  <a:srgbClr val="FF0000"/>
                </a:solidFill>
              </a:rPr>
              <a:t>Past improvement efforts have focused on instructional design and performance evaluations. Minimum expense has been devoted to program upgrade outside of grant opportunities for expansion.</a:t>
            </a:r>
            <a:endParaRPr lang="en-US" sz="1700" dirty="0">
              <a:solidFill>
                <a:srgbClr val="FF0000"/>
              </a:solidFill>
            </a:endParaRPr>
          </a:p>
          <a:p>
            <a:pPr marL="45720" indent="0">
              <a:buNone/>
            </a:pPr>
            <a:endParaRPr lang="en-US" dirty="0"/>
          </a:p>
        </p:txBody>
      </p:sp>
      <p:sp>
        <p:nvSpPr>
          <p:cNvPr id="3" name="Title 2"/>
          <p:cNvSpPr>
            <a:spLocks noGrp="1"/>
          </p:cNvSpPr>
          <p:nvPr>
            <p:ph type="title"/>
          </p:nvPr>
        </p:nvSpPr>
        <p:spPr/>
        <p:txBody>
          <a:bodyPr/>
          <a:lstStyle/>
          <a:p>
            <a:r>
              <a:rPr lang="en-US" dirty="0" smtClean="0"/>
              <a:t>Sample past improvements</a:t>
            </a:r>
            <a:endParaRPr lang="en-US" dirty="0"/>
          </a:p>
        </p:txBody>
      </p:sp>
    </p:spTree>
    <p:extLst>
      <p:ext uri="{BB962C8B-B14F-4D97-AF65-F5344CB8AC3E}">
        <p14:creationId xmlns:p14="http://schemas.microsoft.com/office/powerpoint/2010/main" val="3284304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681729"/>
          </a:xfrm>
        </p:spPr>
        <p:txBody>
          <a:bodyPr>
            <a:normAutofit fontScale="92500" lnSpcReduction="20000"/>
          </a:bodyPr>
          <a:lstStyle/>
          <a:p>
            <a:r>
              <a:rPr lang="en-US" dirty="0" smtClean="0"/>
              <a:t>“Person Responsible”</a:t>
            </a:r>
          </a:p>
          <a:p>
            <a:pPr lvl="1"/>
            <a:r>
              <a:rPr lang="en-US" dirty="0" smtClean="0"/>
              <a:t>Can be specific (e.g. John Smith, Dean of Made up Programs) or vague (e.g. all CIS Faculty)</a:t>
            </a:r>
          </a:p>
          <a:p>
            <a:pPr lvl="1"/>
            <a:r>
              <a:rPr lang="en-US" dirty="0" smtClean="0"/>
              <a:t>Note: Everyone listed as “responsible” should be aware of this outcome</a:t>
            </a:r>
          </a:p>
          <a:p>
            <a:pPr marL="365760" lvl="1" indent="0">
              <a:buNone/>
            </a:pPr>
            <a:endParaRPr lang="en-US" dirty="0" smtClean="0"/>
          </a:p>
          <a:p>
            <a:r>
              <a:rPr lang="en-US" dirty="0" smtClean="0"/>
              <a:t>“Action Plan”</a:t>
            </a:r>
          </a:p>
          <a:p>
            <a:pPr lvl="1"/>
            <a:r>
              <a:rPr lang="en-US" dirty="0" smtClean="0"/>
              <a:t>Be as specific as possible (e.g. turn “conduct gender equity campaign” to information on what you will do to conduct the campaign)</a:t>
            </a:r>
          </a:p>
          <a:p>
            <a:pPr lvl="1"/>
            <a:endParaRPr lang="en-US" dirty="0" smtClean="0"/>
          </a:p>
          <a:p>
            <a:r>
              <a:rPr lang="en-US" dirty="0" smtClean="0"/>
              <a:t>“Expected Time Frame Needed to Implement Action Plan…”</a:t>
            </a:r>
          </a:p>
          <a:p>
            <a:pPr lvl="1"/>
            <a:r>
              <a:rPr lang="en-US" dirty="0" smtClean="0"/>
              <a:t>Be as specific as possible (e.g. “By the end of the spring 2012 term”)</a:t>
            </a:r>
          </a:p>
          <a:p>
            <a:pPr lvl="1"/>
            <a:endParaRPr lang="en-US" dirty="0" smtClean="0"/>
          </a:p>
          <a:p>
            <a:r>
              <a:rPr lang="en-US" dirty="0" smtClean="0"/>
              <a:t>“Budget Information…”</a:t>
            </a:r>
          </a:p>
          <a:p>
            <a:pPr lvl="1"/>
            <a:r>
              <a:rPr lang="en-US" dirty="0"/>
              <a:t>These budgetary items may or may not be included in your annual budget</a:t>
            </a:r>
          </a:p>
          <a:p>
            <a:pPr lvl="1"/>
            <a:r>
              <a:rPr lang="en-US" dirty="0" smtClean="0"/>
              <a:t>Note: These budgetary items </a:t>
            </a:r>
            <a:r>
              <a:rPr lang="en-US" u="sng" dirty="0" smtClean="0"/>
              <a:t>will</a:t>
            </a:r>
            <a:r>
              <a:rPr lang="en-US" dirty="0" smtClean="0"/>
              <a:t> be viewed by the President’s Cabinet so if you have unmet need to accomplish goals/outcomes that are important to the college, this section is very important.</a:t>
            </a:r>
            <a:endParaRPr lang="en-US" dirty="0"/>
          </a:p>
        </p:txBody>
      </p:sp>
      <p:sp>
        <p:nvSpPr>
          <p:cNvPr id="3" name="Title 2"/>
          <p:cNvSpPr>
            <a:spLocks noGrp="1"/>
          </p:cNvSpPr>
          <p:nvPr>
            <p:ph type="title"/>
          </p:nvPr>
        </p:nvSpPr>
        <p:spPr/>
        <p:txBody>
          <a:bodyPr/>
          <a:lstStyle/>
          <a:p>
            <a:r>
              <a:rPr lang="en-US" dirty="0" smtClean="0"/>
              <a:t>Creating a Future Action plan</a:t>
            </a:r>
            <a:endParaRPr lang="en-US" dirty="0"/>
          </a:p>
        </p:txBody>
      </p:sp>
    </p:spTree>
    <p:extLst>
      <p:ext uri="{BB962C8B-B14F-4D97-AF65-F5344CB8AC3E}">
        <p14:creationId xmlns:p14="http://schemas.microsoft.com/office/powerpoint/2010/main" val="1066992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85000" lnSpcReduction="20000"/>
          </a:bodyPr>
          <a:lstStyle/>
          <a:p>
            <a:r>
              <a:rPr lang="en-US" sz="1900" dirty="0"/>
              <a:t>“Person Responsible”</a:t>
            </a:r>
          </a:p>
          <a:p>
            <a:pPr marL="365760" lvl="1" indent="0">
              <a:buNone/>
            </a:pPr>
            <a:r>
              <a:rPr lang="en-US" sz="1900" dirty="0" smtClean="0">
                <a:solidFill>
                  <a:srgbClr val="FF0000"/>
                </a:solidFill>
              </a:rPr>
              <a:t>Department Head/Assistant, All Graphic Design Faculty</a:t>
            </a:r>
          </a:p>
          <a:p>
            <a:pPr marL="365760" lvl="1" indent="0">
              <a:buNone/>
            </a:pPr>
            <a:endParaRPr lang="en-US" sz="1900" dirty="0"/>
          </a:p>
          <a:p>
            <a:r>
              <a:rPr lang="en-US" sz="1900" dirty="0"/>
              <a:t>“Action Plan”</a:t>
            </a:r>
          </a:p>
          <a:p>
            <a:pPr marL="708660" lvl="1" indent="-342900">
              <a:buAutoNum type="alphaLcPeriod"/>
            </a:pPr>
            <a:r>
              <a:rPr lang="en-US" sz="1900" dirty="0" smtClean="0">
                <a:solidFill>
                  <a:srgbClr val="FF0000"/>
                </a:solidFill>
              </a:rPr>
              <a:t>We plan to distribute Showcase results to full-time Graphic Design faculty that teach upper-level courses. This will give them the opportunity to address specific areas that need improvement.</a:t>
            </a:r>
          </a:p>
          <a:p>
            <a:pPr marL="708660" lvl="1" indent="-342900">
              <a:buAutoNum type="alphaLcPeriod"/>
            </a:pPr>
            <a:r>
              <a:rPr lang="en-US" sz="1900" dirty="0" smtClean="0">
                <a:solidFill>
                  <a:srgbClr val="FF0000"/>
                </a:solidFill>
              </a:rPr>
              <a:t>We intend to move the showcase to mid-semester which will allow for a more timely distribution of results during the current semester so that they can share them with the students while they are still enrolled in their respective courses.</a:t>
            </a:r>
          </a:p>
          <a:p>
            <a:pPr marL="365760" lvl="1" indent="0">
              <a:buNone/>
            </a:pPr>
            <a:endParaRPr lang="en-US" sz="1900" dirty="0"/>
          </a:p>
          <a:p>
            <a:r>
              <a:rPr lang="en-US" sz="1900" dirty="0"/>
              <a:t>“Expected Time Frame Needed to Implement Action Plan</a:t>
            </a:r>
            <a:r>
              <a:rPr lang="en-US" sz="1900" dirty="0" smtClean="0"/>
              <a:t>…”</a:t>
            </a:r>
            <a:br>
              <a:rPr lang="en-US" sz="1900" dirty="0" smtClean="0"/>
            </a:br>
            <a:r>
              <a:rPr lang="en-US" sz="1900" dirty="0" smtClean="0">
                <a:solidFill>
                  <a:srgbClr val="FF0000"/>
                </a:solidFill>
              </a:rPr>
              <a:t>Showcases are currently held the week of finals. Results for this year will be distributed within two weeks of the subsequent semester’s starting date. In the future, the showcases will be mid-semester and will be distributed 1-2 weeks after the showcase.</a:t>
            </a:r>
            <a:endParaRPr lang="en-US" sz="1900" dirty="0">
              <a:solidFill>
                <a:srgbClr val="FF0000"/>
              </a:solidFill>
            </a:endParaRPr>
          </a:p>
          <a:p>
            <a:pPr marL="365760" lvl="1" indent="0">
              <a:buNone/>
            </a:pPr>
            <a:endParaRPr lang="en-US" sz="1900" dirty="0"/>
          </a:p>
          <a:p>
            <a:r>
              <a:rPr lang="en-US" sz="1900" dirty="0"/>
              <a:t>“Budget Information</a:t>
            </a:r>
            <a:r>
              <a:rPr lang="en-US" sz="1900" dirty="0" smtClean="0"/>
              <a:t>…”</a:t>
            </a:r>
            <a:br>
              <a:rPr lang="en-US" sz="1900" dirty="0" smtClean="0"/>
            </a:br>
            <a:r>
              <a:rPr lang="en-US" sz="1900" dirty="0" smtClean="0">
                <a:solidFill>
                  <a:srgbClr val="FF0000"/>
                </a:solidFill>
              </a:rPr>
              <a:t>Stipend pay for judges totaling $200.00</a:t>
            </a:r>
            <a:endParaRPr lang="en-US" sz="1900" dirty="0">
              <a:solidFill>
                <a:srgbClr val="FF0000"/>
              </a:solidFill>
            </a:endParaRPr>
          </a:p>
          <a:p>
            <a:pPr marL="45720" indent="0">
              <a:buNone/>
            </a:pPr>
            <a:endParaRPr lang="en-US" dirty="0"/>
          </a:p>
        </p:txBody>
      </p:sp>
      <p:sp>
        <p:nvSpPr>
          <p:cNvPr id="3" name="Title 2"/>
          <p:cNvSpPr>
            <a:spLocks noGrp="1"/>
          </p:cNvSpPr>
          <p:nvPr>
            <p:ph type="title"/>
          </p:nvPr>
        </p:nvSpPr>
        <p:spPr/>
        <p:txBody>
          <a:bodyPr/>
          <a:lstStyle/>
          <a:p>
            <a:r>
              <a:rPr lang="en-US" dirty="0" smtClean="0"/>
              <a:t>Sample action plan</a:t>
            </a:r>
            <a:endParaRPr lang="en-US" dirty="0"/>
          </a:p>
        </p:txBody>
      </p:sp>
    </p:spTree>
    <p:extLst>
      <p:ext uri="{BB962C8B-B14F-4D97-AF65-F5344CB8AC3E}">
        <p14:creationId xmlns:p14="http://schemas.microsoft.com/office/powerpoint/2010/main" val="31636543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Can I include more than one department within my PET form?</a:t>
            </a:r>
          </a:p>
          <a:p>
            <a:pPr marL="45720" indent="0">
              <a:buNone/>
            </a:pPr>
            <a:r>
              <a:rPr lang="en-US" sz="1600" dirty="0">
                <a:solidFill>
                  <a:srgbClr val="FF0000"/>
                </a:solidFill>
              </a:rPr>
              <a:t>When one person is responsible for multiple PET forms, more than one department can be included in your PET form. However, each department included in a PET must meet the PET Submission Guidelines. For example, having one “Math/Engineering” PET form is acceptable as long as the goal/outcomes would apply to both the math and engineering programs. Otherwise, individual goals and outcomes must be created for math and engineering within the same PET form or separate PET forms must be submitted.</a:t>
            </a:r>
          </a:p>
          <a:p>
            <a:pPr marL="45720" indent="0">
              <a:buNone/>
            </a:pPr>
            <a:endParaRPr lang="en-US" dirty="0"/>
          </a:p>
          <a:p>
            <a:r>
              <a:rPr lang="en-US" dirty="0"/>
              <a:t>Why are the PET forms due in the fall?</a:t>
            </a:r>
          </a:p>
          <a:p>
            <a:pPr marL="45720" indent="0">
              <a:buNone/>
            </a:pPr>
            <a:r>
              <a:rPr lang="en-US" sz="1600" dirty="0">
                <a:solidFill>
                  <a:srgbClr val="FF0000"/>
                </a:solidFill>
              </a:rPr>
              <a:t>The PET forms are intended to be a planning vehicle for your department for the upcoming academic year.</a:t>
            </a:r>
            <a:endParaRPr lang="en-US" sz="1600" dirty="0"/>
          </a:p>
          <a:p>
            <a:endParaRPr lang="en-US" dirty="0"/>
          </a:p>
        </p:txBody>
      </p:sp>
      <p:sp>
        <p:nvSpPr>
          <p:cNvPr id="3" name="Title 2"/>
          <p:cNvSpPr>
            <a:spLocks noGrp="1"/>
          </p:cNvSpPr>
          <p:nvPr>
            <p:ph type="title"/>
          </p:nvPr>
        </p:nvSpPr>
        <p:spPr/>
        <p:txBody>
          <a:bodyPr/>
          <a:lstStyle/>
          <a:p>
            <a:r>
              <a:rPr lang="en-US" dirty="0"/>
              <a:t>Frequently asked questions</a:t>
            </a:r>
          </a:p>
        </p:txBody>
      </p:sp>
    </p:spTree>
    <p:extLst>
      <p:ext uri="{BB962C8B-B14F-4D97-AF65-F5344CB8AC3E}">
        <p14:creationId xmlns:p14="http://schemas.microsoft.com/office/powerpoint/2010/main" val="1669059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a:hlinkClick r:id="rId2"/>
              </a:rPr>
              <a:t>Databook</a:t>
            </a:r>
            <a:r>
              <a:rPr lang="en-US" dirty="0">
                <a:hlinkClick r:id="rId2"/>
              </a:rPr>
              <a:t> and External Benchmark Data</a:t>
            </a:r>
            <a:endParaRPr lang="en-US" dirty="0"/>
          </a:p>
          <a:p>
            <a:r>
              <a:rPr lang="en-US" dirty="0">
                <a:hlinkClick r:id="rId3"/>
              </a:rPr>
              <a:t>No Excuses Information</a:t>
            </a:r>
            <a:endParaRPr lang="en-US" dirty="0"/>
          </a:p>
          <a:p>
            <a:r>
              <a:rPr lang="en-US" dirty="0">
                <a:hlinkClick r:id="rId3"/>
              </a:rPr>
              <a:t>PET - Current Information, Methodology, and Reports </a:t>
            </a:r>
            <a:endParaRPr lang="en-US" dirty="0"/>
          </a:p>
          <a:p>
            <a:r>
              <a:rPr lang="en-US" dirty="0">
                <a:hlinkClick r:id="rId4"/>
              </a:rPr>
              <a:t>PET - Past Forms</a:t>
            </a:r>
            <a:endParaRPr lang="en-US" dirty="0"/>
          </a:p>
          <a:p>
            <a:r>
              <a:rPr lang="en-US" dirty="0">
                <a:hlinkClick r:id="rId5"/>
              </a:rPr>
              <a:t>Strategic Plan</a:t>
            </a:r>
            <a:endParaRPr lang="en-US" dirty="0"/>
          </a:p>
          <a:p>
            <a:pPr marL="45720" indent="0">
              <a:buNone/>
            </a:pPr>
            <a:endParaRPr lang="en-US" dirty="0"/>
          </a:p>
          <a:p>
            <a:endParaRPr lang="en-US" dirty="0"/>
          </a:p>
          <a:p>
            <a:r>
              <a:rPr lang="en-US" dirty="0"/>
              <a:t>Coming Soon - IR Request Form</a:t>
            </a:r>
          </a:p>
          <a:p>
            <a:endParaRPr lang="en-US" dirty="0"/>
          </a:p>
        </p:txBody>
      </p:sp>
      <p:sp>
        <p:nvSpPr>
          <p:cNvPr id="3" name="Title 2"/>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2095250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hlinkClick r:id="rId2"/>
              </a:rPr>
              <a:t>Planning and Evaluation Tracking (PET) Web page</a:t>
            </a:r>
            <a:endParaRPr lang="en-US" dirty="0" smtClean="0"/>
          </a:p>
          <a:p>
            <a:pPr lvl="1"/>
            <a:r>
              <a:rPr lang="en-US" dirty="0" smtClean="0">
                <a:hlinkClick r:id="rId3"/>
              </a:rPr>
              <a:t>PET Template</a:t>
            </a:r>
            <a:endParaRPr lang="en-US" dirty="0" smtClean="0"/>
          </a:p>
          <a:p>
            <a:pPr lvl="1"/>
            <a:r>
              <a:rPr lang="en-US" dirty="0" smtClean="0">
                <a:hlinkClick r:id="rId4"/>
              </a:rPr>
              <a:t>PET Submission Guidelines</a:t>
            </a:r>
            <a:endParaRPr lang="en-US" dirty="0" smtClean="0"/>
          </a:p>
          <a:p>
            <a:pPr lvl="1"/>
            <a:r>
              <a:rPr lang="en-US" dirty="0" smtClean="0">
                <a:hlinkClick r:id="rId5"/>
              </a:rPr>
              <a:t>PET Methodology</a:t>
            </a:r>
            <a:endParaRPr lang="en-US" dirty="0" smtClean="0"/>
          </a:p>
          <a:p>
            <a:endParaRPr lang="en-US" dirty="0"/>
          </a:p>
          <a:p>
            <a:r>
              <a:rPr lang="en-US" dirty="0" smtClean="0"/>
              <a:t>Minimum PET </a:t>
            </a:r>
            <a:r>
              <a:rPr lang="en-US" dirty="0" smtClean="0"/>
              <a:t>Requirements</a:t>
            </a:r>
          </a:p>
          <a:p>
            <a:pPr lvl="1"/>
            <a:r>
              <a:rPr lang="en-US" dirty="0" smtClean="0"/>
              <a:t>1 Goal and Outcome from the Strategic Plan</a:t>
            </a:r>
          </a:p>
          <a:p>
            <a:pPr lvl="1"/>
            <a:r>
              <a:rPr lang="en-US" dirty="0" smtClean="0"/>
              <a:t>1 Direct Outcome</a:t>
            </a:r>
          </a:p>
          <a:p>
            <a:pPr lvl="1"/>
            <a:r>
              <a:rPr lang="en-US" dirty="0" smtClean="0"/>
              <a:t>1 Result</a:t>
            </a:r>
          </a:p>
          <a:p>
            <a:pPr lvl="1"/>
            <a:r>
              <a:rPr lang="en-US" dirty="0" smtClean="0"/>
              <a:t>1 Improvement</a:t>
            </a:r>
          </a:p>
          <a:p>
            <a:pPr lvl="1"/>
            <a:r>
              <a:rPr lang="en-US" dirty="0" smtClean="0"/>
              <a:t>1 New Plan of Action</a:t>
            </a:r>
          </a:p>
        </p:txBody>
      </p:sp>
      <p:sp>
        <p:nvSpPr>
          <p:cNvPr id="3" name="Title 2"/>
          <p:cNvSpPr>
            <a:spLocks noGrp="1"/>
          </p:cNvSpPr>
          <p:nvPr>
            <p:ph type="title"/>
          </p:nvPr>
        </p:nvSpPr>
        <p:spPr/>
        <p:txBody>
          <a:bodyPr/>
          <a:lstStyle/>
          <a:p>
            <a:r>
              <a:rPr lang="en-US" dirty="0" smtClean="0"/>
              <a:t>PET OVerview</a:t>
            </a:r>
            <a:endParaRPr lang="en-US" dirty="0"/>
          </a:p>
        </p:txBody>
      </p:sp>
    </p:spTree>
    <p:extLst>
      <p:ext uri="{BB962C8B-B14F-4D97-AF65-F5344CB8AC3E}">
        <p14:creationId xmlns:p14="http://schemas.microsoft.com/office/powerpoint/2010/main" val="1341316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Contact</a:t>
            </a:r>
          </a:p>
        </p:txBody>
      </p:sp>
      <p:graphicFrame>
        <p:nvGraphicFramePr>
          <p:cNvPr id="4" name="Table 3"/>
          <p:cNvGraphicFramePr>
            <a:graphicFrameLocks noGrp="1"/>
          </p:cNvGraphicFramePr>
          <p:nvPr>
            <p:extLst>
              <p:ext uri="{D42A27DB-BD31-4B8C-83A1-F6EECF244321}">
                <p14:modId xmlns:p14="http://schemas.microsoft.com/office/powerpoint/2010/main" val="3762599020"/>
              </p:ext>
            </p:extLst>
          </p:nvPr>
        </p:nvGraphicFramePr>
        <p:xfrm>
          <a:off x="1524000" y="2286000"/>
          <a:ext cx="6781800" cy="1600200"/>
        </p:xfrm>
        <a:graphic>
          <a:graphicData uri="http://schemas.openxmlformats.org/drawingml/2006/table">
            <a:tbl>
              <a:tblPr firstRow="1" bandRow="1">
                <a:tableStyleId>{5C22544A-7EE6-4342-B048-85BDC9FD1C3A}</a:tableStyleId>
              </a:tblPr>
              <a:tblGrid>
                <a:gridCol w="3048000"/>
                <a:gridCol w="3733800"/>
              </a:tblGrid>
              <a:tr h="666487">
                <a:tc>
                  <a:txBody>
                    <a:bodyPr/>
                    <a:lstStyle/>
                    <a:p>
                      <a:r>
                        <a:rPr lang="en-US" dirty="0" smtClean="0"/>
                        <a:t>Contact Person</a:t>
                      </a:r>
                      <a:endParaRPr lang="en-US" dirty="0"/>
                    </a:p>
                  </a:txBody>
                  <a:tcPr/>
                </a:tc>
                <a:tc>
                  <a:txBody>
                    <a:bodyPr/>
                    <a:lstStyle/>
                    <a:p>
                      <a:r>
                        <a:rPr lang="en-US" dirty="0" smtClean="0"/>
                        <a:t>Contact Area</a:t>
                      </a:r>
                      <a:endParaRPr lang="en-US" dirty="0"/>
                    </a:p>
                  </a:txBody>
                  <a:tcPr/>
                </a:tc>
              </a:tr>
              <a:tr h="9337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Kristin McDonald-Willey</a:t>
                      </a:r>
                      <a:r>
                        <a:rPr lang="en-US" sz="1200" dirty="0" smtClean="0"/>
                        <a:t/>
                      </a:r>
                      <a:br>
                        <a:rPr lang="en-US" sz="1200" dirty="0" smtClean="0"/>
                      </a:br>
                      <a:r>
                        <a:rPr lang="en-US" sz="1600" dirty="0" smtClean="0"/>
                        <a:t>Assessments Coordinator</a:t>
                      </a:r>
                      <a:br>
                        <a:rPr lang="en-US" sz="1600" dirty="0" smtClean="0"/>
                      </a:br>
                      <a:r>
                        <a:rPr lang="en-US" sz="1600" dirty="0" smtClean="0"/>
                        <a:t>371-5420;</a:t>
                      </a:r>
                      <a:r>
                        <a:rPr lang="en-US" sz="1600" baseline="0" dirty="0" smtClean="0"/>
                        <a:t> kmw@actx.edu</a:t>
                      </a:r>
                      <a:endParaRPr lang="en-US" sz="16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All</a:t>
                      </a:r>
                      <a:r>
                        <a:rPr lang="en-US" baseline="0" dirty="0" smtClean="0"/>
                        <a:t> General PET Form Questions</a:t>
                      </a:r>
                    </a:p>
                    <a:p>
                      <a:endParaRPr lang="en-US" dirty="0"/>
                    </a:p>
                  </a:txBody>
                  <a:tcPr/>
                </a:tc>
              </a:tr>
            </a:tbl>
          </a:graphicData>
        </a:graphic>
      </p:graphicFrame>
    </p:spTree>
    <p:extLst>
      <p:ext uri="{BB962C8B-B14F-4D97-AF65-F5344CB8AC3E}">
        <p14:creationId xmlns:p14="http://schemas.microsoft.com/office/powerpoint/2010/main" val="3788002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All of the </a:t>
            </a:r>
            <a:r>
              <a:rPr lang="en-US" dirty="0" smtClean="0"/>
              <a:t>PET </a:t>
            </a:r>
            <a:r>
              <a:rPr lang="en-US" dirty="0"/>
              <a:t>samples came from </a:t>
            </a:r>
            <a:r>
              <a:rPr lang="en-US" dirty="0" smtClean="0"/>
              <a:t>2010-2011 or 2011-2012 </a:t>
            </a:r>
            <a:r>
              <a:rPr lang="en-US" dirty="0"/>
              <a:t>Instructional PET Forms. When necessary, minor tweaks were made to some of the examples.</a:t>
            </a:r>
          </a:p>
          <a:p>
            <a:pPr marL="45720" indent="0">
              <a:buNone/>
            </a:pPr>
            <a:endParaRPr lang="en-US" dirty="0"/>
          </a:p>
        </p:txBody>
      </p:sp>
      <p:sp>
        <p:nvSpPr>
          <p:cNvPr id="3" name="Title 2"/>
          <p:cNvSpPr>
            <a:spLocks noGrp="1"/>
          </p:cNvSpPr>
          <p:nvPr>
            <p:ph type="title"/>
          </p:nvPr>
        </p:nvSpPr>
        <p:spPr/>
        <p:txBody>
          <a:bodyPr/>
          <a:lstStyle/>
          <a:p>
            <a:r>
              <a:rPr lang="en-US" dirty="0" smtClean="0"/>
              <a:t>Presentation Content</a:t>
            </a:r>
            <a:endParaRPr lang="en-US" dirty="0"/>
          </a:p>
        </p:txBody>
      </p:sp>
    </p:spTree>
    <p:extLst>
      <p:ext uri="{BB962C8B-B14F-4D97-AF65-F5344CB8AC3E}">
        <p14:creationId xmlns:p14="http://schemas.microsoft.com/office/powerpoint/2010/main" val="2064514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“Person Responsible for this Form”</a:t>
            </a:r>
          </a:p>
          <a:p>
            <a:pPr lvl="1"/>
            <a:r>
              <a:rPr lang="en-US" dirty="0" smtClean="0"/>
              <a:t>The person responsible is the lead writer and the person to whom questions about the PET form can be directed</a:t>
            </a:r>
          </a:p>
          <a:p>
            <a:pPr lvl="1"/>
            <a:r>
              <a:rPr lang="en-US" dirty="0" smtClean="0"/>
              <a:t>Please encourage multiple people to have a voice in the PET process</a:t>
            </a:r>
          </a:p>
          <a:p>
            <a:pPr marL="365760" lvl="1" indent="0">
              <a:buNone/>
            </a:pPr>
            <a:endParaRPr lang="en-US" dirty="0" smtClean="0"/>
          </a:p>
          <a:p>
            <a:r>
              <a:rPr lang="en-US" dirty="0" smtClean="0"/>
              <a:t>“Purpose Statement (With Last Updated Date)”</a:t>
            </a:r>
          </a:p>
          <a:p>
            <a:pPr marL="365760" lvl="1" indent="0">
              <a:buNone/>
            </a:pPr>
            <a:r>
              <a:rPr lang="en-US" u="sng" dirty="0" smtClean="0"/>
              <a:t>A good purpose </a:t>
            </a:r>
            <a:r>
              <a:rPr lang="en-US" u="sng" dirty="0"/>
              <a:t>s</a:t>
            </a:r>
            <a:r>
              <a:rPr lang="en-US" u="sng" dirty="0" smtClean="0"/>
              <a:t>tatement should</a:t>
            </a:r>
          </a:p>
          <a:p>
            <a:pPr lvl="1"/>
            <a:r>
              <a:rPr lang="en-US" dirty="0" smtClean="0"/>
              <a:t>align with </a:t>
            </a:r>
            <a:r>
              <a:rPr lang="en-US" dirty="0" smtClean="0">
                <a:hlinkClick r:id="rId2"/>
              </a:rPr>
              <a:t>AC’s mission, values, vision, core purpose, and goals</a:t>
            </a:r>
            <a:endParaRPr lang="en-US" dirty="0" smtClean="0"/>
          </a:p>
          <a:p>
            <a:pPr lvl="1"/>
            <a:r>
              <a:rPr lang="en-US" dirty="0" smtClean="0"/>
              <a:t>identify </a:t>
            </a:r>
            <a:r>
              <a:rPr lang="en-US" dirty="0"/>
              <a:t>the reason for a </a:t>
            </a:r>
            <a:r>
              <a:rPr lang="en-US" dirty="0" smtClean="0"/>
              <a:t>department’s/program’s existence</a:t>
            </a:r>
          </a:p>
          <a:p>
            <a:pPr lvl="1"/>
            <a:r>
              <a:rPr lang="en-US" dirty="0" smtClean="0"/>
              <a:t>be annually reviewed and updated as the department/program evolves</a:t>
            </a:r>
            <a:endParaRPr lang="en-US" dirty="0"/>
          </a:p>
        </p:txBody>
      </p:sp>
      <p:sp>
        <p:nvSpPr>
          <p:cNvPr id="2" name="Title 1"/>
          <p:cNvSpPr>
            <a:spLocks noGrp="1"/>
          </p:cNvSpPr>
          <p:nvPr>
            <p:ph type="title"/>
          </p:nvPr>
        </p:nvSpPr>
        <p:spPr/>
        <p:txBody>
          <a:bodyPr/>
          <a:lstStyle/>
          <a:p>
            <a:r>
              <a:rPr lang="en-US" dirty="0" smtClean="0"/>
              <a:t>Person responsible for pet form</a:t>
            </a:r>
            <a:br>
              <a:rPr lang="en-US" dirty="0" smtClean="0"/>
            </a:br>
            <a:r>
              <a:rPr lang="en-US" dirty="0" smtClean="0"/>
              <a:t>and purpose statement</a:t>
            </a:r>
            <a:endParaRPr lang="en-US" dirty="0"/>
          </a:p>
        </p:txBody>
      </p:sp>
    </p:spTree>
    <p:extLst>
      <p:ext uri="{BB962C8B-B14F-4D97-AF65-F5344CB8AC3E}">
        <p14:creationId xmlns:p14="http://schemas.microsoft.com/office/powerpoint/2010/main" val="1550817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45720" indent="0">
              <a:buNone/>
            </a:pPr>
            <a:r>
              <a:rPr lang="en-US" dirty="0"/>
              <a:t>Both sample purpose statements involve student success and would enrich the community. However, a purpose statement’s focus can vary (e.g. equal opportunity, quality education, etc.) depending on a </a:t>
            </a:r>
            <a:r>
              <a:rPr lang="en-US" dirty="0" smtClean="0"/>
              <a:t>department’s/program’s focus. </a:t>
            </a:r>
            <a:endParaRPr lang="en-US" dirty="0"/>
          </a:p>
          <a:p>
            <a:pPr marL="45720" indent="0">
              <a:buNone/>
            </a:pPr>
            <a:endParaRPr lang="en-US" dirty="0"/>
          </a:p>
          <a:p>
            <a:r>
              <a:rPr lang="en-US" u="sng" dirty="0" smtClean="0"/>
              <a:t>Longer Purpose Statement Example</a:t>
            </a:r>
            <a:r>
              <a:rPr lang="en-US" dirty="0" smtClean="0"/>
              <a:t>: </a:t>
            </a:r>
            <a:r>
              <a:rPr lang="en-US" dirty="0">
                <a:solidFill>
                  <a:srgbClr val="FF0000"/>
                </a:solidFill>
              </a:rPr>
              <a:t>In keeping with the mission of Amarillo College, the Physical Therapist Assistant Program has a mission “to provide the student with positive learning experiences within an atmosphere of academic excellence and to assure that the student acquires the knowledge, skills, and other abilities required of the entry-level physical therapist assistant to enhance the service area.” (June 2011</a:t>
            </a:r>
            <a:r>
              <a:rPr lang="en-US" dirty="0" smtClean="0">
                <a:solidFill>
                  <a:srgbClr val="FF0000"/>
                </a:solidFill>
              </a:rPr>
              <a:t>)</a:t>
            </a:r>
          </a:p>
          <a:p>
            <a:endParaRPr lang="en-US" dirty="0"/>
          </a:p>
          <a:p>
            <a:r>
              <a:rPr lang="en-US" u="sng" dirty="0" smtClean="0"/>
              <a:t>Shorter Purpose Statement Example</a:t>
            </a:r>
            <a:r>
              <a:rPr lang="en-US" dirty="0" smtClean="0"/>
              <a:t>: </a:t>
            </a:r>
            <a:r>
              <a:rPr lang="en-US" dirty="0" smtClean="0">
                <a:solidFill>
                  <a:srgbClr val="FF0000"/>
                </a:solidFill>
              </a:rPr>
              <a:t>To educate Vocational Nurses to meet the needs of the healthcare community (Last updated 2010).</a:t>
            </a:r>
          </a:p>
          <a:p>
            <a:endParaRPr lang="en-US" dirty="0" smtClean="0"/>
          </a:p>
          <a:p>
            <a:endParaRPr lang="en-US" dirty="0"/>
          </a:p>
        </p:txBody>
      </p:sp>
      <p:sp>
        <p:nvSpPr>
          <p:cNvPr id="3" name="Title 2"/>
          <p:cNvSpPr>
            <a:spLocks noGrp="1"/>
          </p:cNvSpPr>
          <p:nvPr>
            <p:ph type="title"/>
          </p:nvPr>
        </p:nvSpPr>
        <p:spPr/>
        <p:txBody>
          <a:bodyPr/>
          <a:lstStyle/>
          <a:p>
            <a:r>
              <a:rPr lang="en-US" dirty="0" smtClean="0"/>
              <a:t>Sample purpose statements</a:t>
            </a:r>
            <a:endParaRPr lang="en-US" dirty="0"/>
          </a:p>
        </p:txBody>
      </p:sp>
    </p:spTree>
    <p:extLst>
      <p:ext uri="{BB962C8B-B14F-4D97-AF65-F5344CB8AC3E}">
        <p14:creationId xmlns:p14="http://schemas.microsoft.com/office/powerpoint/2010/main" val="4030660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r>
              <a:rPr lang="en-US" dirty="0" smtClean="0"/>
              <a:t>Creating Goals:</a:t>
            </a:r>
          </a:p>
          <a:p>
            <a:pPr lvl="1"/>
            <a:r>
              <a:rPr lang="en-US" dirty="0"/>
              <a:t>Goals should </a:t>
            </a:r>
            <a:r>
              <a:rPr lang="en-US" dirty="0" smtClean="0"/>
              <a:t>matter to you </a:t>
            </a:r>
            <a:endParaRPr lang="en-US" b="1" dirty="0" smtClean="0"/>
          </a:p>
          <a:p>
            <a:pPr lvl="1"/>
            <a:r>
              <a:rPr lang="en-US" dirty="0"/>
              <a:t>Goals should </a:t>
            </a:r>
            <a:r>
              <a:rPr lang="en-US" dirty="0" smtClean="0"/>
              <a:t>be broad, general expectations for the program</a:t>
            </a:r>
          </a:p>
          <a:p>
            <a:pPr lvl="1"/>
            <a:r>
              <a:rPr lang="en-US" dirty="0"/>
              <a:t>Goals should </a:t>
            </a:r>
            <a:r>
              <a:rPr lang="en-US" dirty="0" smtClean="0"/>
              <a:t>be based on the department’s/program’s purpose</a:t>
            </a:r>
          </a:p>
          <a:p>
            <a:pPr lvl="1"/>
            <a:endParaRPr lang="en-US" dirty="0"/>
          </a:p>
          <a:p>
            <a:r>
              <a:rPr lang="en-US" dirty="0" smtClean="0"/>
              <a:t>Goal Requirements:</a:t>
            </a:r>
          </a:p>
          <a:p>
            <a:pPr lvl="1"/>
            <a:r>
              <a:rPr lang="en-US" dirty="0" smtClean="0"/>
              <a:t>At least 1 goal should align with the </a:t>
            </a:r>
            <a:r>
              <a:rPr lang="en-US" dirty="0" smtClean="0">
                <a:hlinkClick r:id="rId2"/>
              </a:rPr>
              <a:t>Strategic Plan</a:t>
            </a:r>
            <a:endParaRPr lang="en-US" dirty="0" smtClean="0"/>
          </a:p>
          <a:p>
            <a:pPr marL="45720"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Forming goals</a:t>
            </a:r>
            <a:endParaRPr lang="en-US" dirty="0"/>
          </a:p>
        </p:txBody>
      </p:sp>
    </p:spTree>
    <p:extLst>
      <p:ext uri="{BB962C8B-B14F-4D97-AF65-F5344CB8AC3E}">
        <p14:creationId xmlns:p14="http://schemas.microsoft.com/office/powerpoint/2010/main" val="2382263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u="sng" dirty="0" smtClean="0"/>
              <a:t>Student-Oriented Goal Example</a:t>
            </a:r>
            <a:r>
              <a:rPr lang="en-US" dirty="0" smtClean="0"/>
              <a:t>: </a:t>
            </a:r>
            <a:r>
              <a:rPr lang="en-US" dirty="0" smtClean="0">
                <a:solidFill>
                  <a:srgbClr val="FF0000"/>
                </a:solidFill>
              </a:rPr>
              <a:t>Improve the level of physical fitness of AC students during the years 2011-2012.</a:t>
            </a:r>
          </a:p>
          <a:p>
            <a:pPr marL="45720" indent="0">
              <a:buNone/>
            </a:pPr>
            <a:endParaRPr lang="en-US" dirty="0"/>
          </a:p>
          <a:p>
            <a:r>
              <a:rPr lang="en-US" i="1" u="sng" dirty="0"/>
              <a:t>Department-Oriented </a:t>
            </a:r>
            <a:r>
              <a:rPr lang="en-US" i="1" u="sng" dirty="0" smtClean="0"/>
              <a:t>Goal Example</a:t>
            </a:r>
            <a:r>
              <a:rPr lang="en-US" i="1" dirty="0" smtClean="0"/>
              <a:t>: </a:t>
            </a:r>
            <a:r>
              <a:rPr lang="en-US" dirty="0" smtClean="0">
                <a:solidFill>
                  <a:srgbClr val="FF0000"/>
                </a:solidFill>
              </a:rPr>
              <a:t>Expand the </a:t>
            </a:r>
            <a:r>
              <a:rPr lang="en-US" dirty="0">
                <a:solidFill>
                  <a:srgbClr val="FF0000"/>
                </a:solidFill>
              </a:rPr>
              <a:t>Honors Program.</a:t>
            </a:r>
          </a:p>
          <a:p>
            <a:pPr marL="45720" indent="0">
              <a:buNone/>
            </a:pPr>
            <a:endParaRPr lang="en-US" dirty="0" smtClean="0"/>
          </a:p>
          <a:p>
            <a:r>
              <a:rPr lang="en-US" u="sng" dirty="0"/>
              <a:t>Strategic Plan </a:t>
            </a:r>
            <a:r>
              <a:rPr lang="en-US" u="sng" dirty="0" smtClean="0"/>
              <a:t>Alignment Example</a:t>
            </a:r>
            <a:r>
              <a:rPr lang="en-US" dirty="0" smtClean="0"/>
              <a:t>: </a:t>
            </a:r>
            <a:r>
              <a:rPr lang="en-US" dirty="0">
                <a:solidFill>
                  <a:srgbClr val="FF0000"/>
                </a:solidFill>
              </a:rPr>
              <a:t>Amarillo College Theatre Arts will provide a Freshman/Sophomore curriculum that prepares a student for transfer to a senior level Theatre Arts program </a:t>
            </a:r>
            <a:r>
              <a:rPr lang="en-US" i="1" dirty="0">
                <a:solidFill>
                  <a:srgbClr val="FF0000"/>
                </a:solidFill>
              </a:rPr>
              <a:t>(AC Strategic Plan through 2015: Strategy 1.7).</a:t>
            </a:r>
          </a:p>
          <a:p>
            <a:pPr marL="45720" indent="0">
              <a:buNone/>
            </a:pPr>
            <a:endParaRPr lang="en-US" i="1" u="sng" dirty="0"/>
          </a:p>
        </p:txBody>
      </p:sp>
      <p:sp>
        <p:nvSpPr>
          <p:cNvPr id="3" name="Title 2"/>
          <p:cNvSpPr>
            <a:spLocks noGrp="1"/>
          </p:cNvSpPr>
          <p:nvPr>
            <p:ph type="title"/>
          </p:nvPr>
        </p:nvSpPr>
        <p:spPr/>
        <p:txBody>
          <a:bodyPr/>
          <a:lstStyle/>
          <a:p>
            <a:r>
              <a:rPr lang="en-US" dirty="0" smtClean="0"/>
              <a:t>Sample </a:t>
            </a:r>
            <a:r>
              <a:rPr lang="en-US" dirty="0" err="1" smtClean="0"/>
              <a:t>GoalS</a:t>
            </a:r>
            <a:endParaRPr lang="en-US" dirty="0"/>
          </a:p>
        </p:txBody>
      </p:sp>
    </p:spTree>
    <p:extLst>
      <p:ext uri="{BB962C8B-B14F-4D97-AF65-F5344CB8AC3E}">
        <p14:creationId xmlns:p14="http://schemas.microsoft.com/office/powerpoint/2010/main" val="1935337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Defining an Outcome: </a:t>
            </a:r>
          </a:p>
          <a:p>
            <a:pPr lvl="1"/>
            <a:r>
              <a:rPr lang="en-US" dirty="0" smtClean="0"/>
              <a:t>Outcome vs. Objective – terms used interchangeably in this process</a:t>
            </a:r>
          </a:p>
          <a:p>
            <a:pPr lvl="2"/>
            <a:r>
              <a:rPr lang="en-US" dirty="0" smtClean="0"/>
              <a:t>Outcome: An end result; a consequence </a:t>
            </a:r>
            <a:r>
              <a:rPr lang="en-US" sz="1000" dirty="0" smtClean="0"/>
              <a:t>(thefreedictionary.com)</a:t>
            </a:r>
          </a:p>
          <a:p>
            <a:pPr lvl="2"/>
            <a:r>
              <a:rPr lang="en-US" dirty="0" smtClean="0"/>
              <a:t>Objective: Something worked toward or striven for; a goal </a:t>
            </a:r>
            <a:r>
              <a:rPr lang="en-US" sz="1000" dirty="0" smtClean="0"/>
              <a:t>(thefreedictionary.com)</a:t>
            </a:r>
          </a:p>
          <a:p>
            <a:endParaRPr lang="en-US" dirty="0" smtClean="0"/>
          </a:p>
          <a:p>
            <a:r>
              <a:rPr lang="en-US" dirty="0" smtClean="0"/>
              <a:t>Creating Outcomes:</a:t>
            </a:r>
          </a:p>
          <a:p>
            <a:pPr lvl="1"/>
            <a:r>
              <a:rPr lang="en-US" dirty="0" smtClean="0"/>
              <a:t>Outcomes should matter to you (i.e. what is the “so what?” </a:t>
            </a:r>
            <a:r>
              <a:rPr lang="en-US" dirty="0"/>
              <a:t>f</a:t>
            </a:r>
            <a:r>
              <a:rPr lang="en-US" dirty="0" smtClean="0"/>
              <a:t>actor)</a:t>
            </a:r>
          </a:p>
          <a:p>
            <a:pPr lvl="1"/>
            <a:r>
              <a:rPr lang="en-US" dirty="0"/>
              <a:t>Outcomes should be </a:t>
            </a:r>
            <a:r>
              <a:rPr lang="en-US" dirty="0" smtClean="0"/>
              <a:t>reasonable </a:t>
            </a:r>
            <a:r>
              <a:rPr lang="en-US" dirty="0"/>
              <a:t>and </a:t>
            </a:r>
            <a:r>
              <a:rPr lang="en-US" dirty="0" smtClean="0"/>
              <a:t>measurable</a:t>
            </a:r>
          </a:p>
          <a:p>
            <a:pPr lvl="1"/>
            <a:r>
              <a:rPr lang="en-US" dirty="0" smtClean="0"/>
              <a:t>Outcomes should be consistent with the department’s/program’s purpose and AC’s mission</a:t>
            </a:r>
          </a:p>
          <a:p>
            <a:pPr marL="640080" lvl="2" indent="0">
              <a:buNone/>
            </a:pPr>
            <a:endParaRPr lang="en-US" dirty="0" smtClean="0"/>
          </a:p>
          <a:p>
            <a:r>
              <a:rPr lang="en-US" dirty="0" smtClean="0"/>
              <a:t>Number of Outcomes:</a:t>
            </a:r>
          </a:p>
          <a:p>
            <a:pPr lvl="1"/>
            <a:r>
              <a:rPr lang="en-US" dirty="0" smtClean="0"/>
              <a:t>At least one outcome per goal</a:t>
            </a:r>
          </a:p>
          <a:p>
            <a:endParaRPr lang="en-US" dirty="0" smtClean="0"/>
          </a:p>
          <a:p>
            <a:endParaRPr lang="en-US" dirty="0"/>
          </a:p>
        </p:txBody>
      </p:sp>
      <p:sp>
        <p:nvSpPr>
          <p:cNvPr id="3" name="Title 2"/>
          <p:cNvSpPr>
            <a:spLocks noGrp="1"/>
          </p:cNvSpPr>
          <p:nvPr>
            <p:ph type="title"/>
          </p:nvPr>
        </p:nvSpPr>
        <p:spPr/>
        <p:txBody>
          <a:bodyPr/>
          <a:lstStyle/>
          <a:p>
            <a:r>
              <a:rPr lang="en-US" dirty="0" smtClean="0"/>
              <a:t>FORMING OUTCOMES</a:t>
            </a:r>
            <a:endParaRPr lang="en-US" dirty="0"/>
          </a:p>
        </p:txBody>
      </p:sp>
    </p:spTree>
    <p:extLst>
      <p:ext uri="{BB962C8B-B14F-4D97-AF65-F5344CB8AC3E}">
        <p14:creationId xmlns:p14="http://schemas.microsoft.com/office/powerpoint/2010/main" val="720982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4986529"/>
          </a:xfrm>
        </p:spPr>
        <p:txBody>
          <a:bodyPr>
            <a:normAutofit/>
          </a:bodyPr>
          <a:lstStyle/>
          <a:p>
            <a:pPr lvl="1"/>
            <a:r>
              <a:rPr lang="en-US" dirty="0" smtClean="0"/>
              <a:t>Requirements:</a:t>
            </a:r>
          </a:p>
          <a:p>
            <a:pPr lvl="2"/>
            <a:r>
              <a:rPr lang="en-US" dirty="0" smtClean="0"/>
              <a:t>1 Outcome from the </a:t>
            </a:r>
            <a:r>
              <a:rPr lang="en-US" dirty="0" smtClean="0">
                <a:hlinkClick r:id="rId2"/>
              </a:rPr>
              <a:t>Strategic Plan </a:t>
            </a:r>
            <a:endParaRPr lang="en-US" dirty="0" smtClean="0"/>
          </a:p>
          <a:p>
            <a:pPr lvl="2"/>
            <a:r>
              <a:rPr lang="en-US" dirty="0" smtClean="0"/>
              <a:t>1 Direct Outcome</a:t>
            </a:r>
          </a:p>
          <a:p>
            <a:pPr lvl="3"/>
            <a:r>
              <a:rPr lang="en-US" sz="1600" dirty="0" smtClean="0"/>
              <a:t>Demonstrates a specific change in the student/client knowledge, expertise, attitude, or behavior (e.g. the student would not come to AC with this knowledge, attitude, or skill).</a:t>
            </a:r>
          </a:p>
          <a:p>
            <a:pPr lvl="3"/>
            <a:r>
              <a:rPr lang="en-US" sz="1600" dirty="0" smtClean="0"/>
              <a:t>Answers what the student/client will learn, know, or do as a result of an intervention</a:t>
            </a:r>
          </a:p>
          <a:p>
            <a:pPr lvl="3"/>
            <a:r>
              <a:rPr lang="en-US" sz="1600" dirty="0" smtClean="0"/>
              <a:t>It is something that the department/program </a:t>
            </a:r>
            <a:r>
              <a:rPr lang="en-US" sz="1600" dirty="0"/>
              <a:t>(not someone </a:t>
            </a:r>
            <a:r>
              <a:rPr lang="en-US" sz="1600" dirty="0" smtClean="0"/>
              <a:t>else) is going to do to enact change </a:t>
            </a:r>
          </a:p>
          <a:p>
            <a:pPr lvl="3"/>
            <a:r>
              <a:rPr lang="en-US" sz="1600" dirty="0" smtClean="0"/>
              <a:t>Includes </a:t>
            </a:r>
            <a:r>
              <a:rPr lang="en-US" sz="1600" dirty="0"/>
              <a:t>information cited in the </a:t>
            </a:r>
            <a:r>
              <a:rPr lang="en-US" sz="1600" dirty="0">
                <a:hlinkClick r:id="rId3"/>
              </a:rPr>
              <a:t>A-E Method</a:t>
            </a:r>
            <a:endParaRPr lang="en-US" sz="1600" dirty="0"/>
          </a:p>
          <a:p>
            <a:pPr lvl="4"/>
            <a:r>
              <a:rPr lang="en-US" sz="1600" dirty="0"/>
              <a:t>Audience, Behavior, Condition, Degree, and </a:t>
            </a:r>
            <a:r>
              <a:rPr lang="en-US" sz="1600" dirty="0" smtClean="0"/>
              <a:t>Evaluation</a:t>
            </a:r>
          </a:p>
          <a:p>
            <a:pPr marL="640080" lvl="2" indent="0">
              <a:buNone/>
            </a:pPr>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Outcome requirements</a:t>
            </a:r>
            <a:endParaRPr lang="en-US" dirty="0"/>
          </a:p>
        </p:txBody>
      </p:sp>
    </p:spTree>
    <p:extLst>
      <p:ext uri="{BB962C8B-B14F-4D97-AF65-F5344CB8AC3E}">
        <p14:creationId xmlns:p14="http://schemas.microsoft.com/office/powerpoint/2010/main" val="1214255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a:bodyPr>
          <a:lstStyle/>
          <a:p>
            <a:pPr marL="331470" lvl="3" indent="-285750">
              <a:buClr>
                <a:schemeClr val="accent1"/>
              </a:buClr>
            </a:pPr>
            <a:r>
              <a:rPr lang="en-US" sz="1600" u="sng" dirty="0" smtClean="0"/>
              <a:t>Direct Outcome Example</a:t>
            </a:r>
            <a:r>
              <a:rPr lang="en-US" sz="1600" dirty="0" smtClean="0"/>
              <a:t>: </a:t>
            </a:r>
            <a:r>
              <a:rPr lang="en-US" sz="1600" dirty="0" smtClean="0">
                <a:solidFill>
                  <a:srgbClr val="FF0000"/>
                </a:solidFill>
              </a:rPr>
              <a:t>90% of activity class students will show an improvement of at least 10% on an appropriate fitness test. This test will be administered at the end of the Fall and Spring Semesters and compared to a pre-fitness test that will be administered at the beginning of the fall and spring semesters.</a:t>
            </a:r>
            <a:endParaRPr lang="en-US" sz="1600" b="1" dirty="0" smtClean="0">
              <a:solidFill>
                <a:srgbClr val="FF0000"/>
              </a:solidFill>
            </a:endParaRPr>
          </a:p>
          <a:p>
            <a:pPr marL="457200" lvl="4" indent="-228600">
              <a:buClr>
                <a:schemeClr val="accent1"/>
              </a:buClr>
              <a:buFont typeface="Wingdings 2" pitchFamily="18" charset="2"/>
              <a:buChar char=""/>
            </a:pPr>
            <a:r>
              <a:rPr lang="en-US" b="1" dirty="0" smtClean="0"/>
              <a:t>Note</a:t>
            </a:r>
            <a:r>
              <a:rPr lang="en-US" dirty="0"/>
              <a:t>: </a:t>
            </a:r>
            <a:r>
              <a:rPr lang="en-US" b="1" dirty="0"/>
              <a:t>The </a:t>
            </a:r>
            <a:r>
              <a:rPr lang="en-US" b="1" dirty="0">
                <a:hlinkClick r:id="rId2"/>
              </a:rPr>
              <a:t>PET Methodology </a:t>
            </a:r>
            <a:r>
              <a:rPr lang="en-US" b="1" dirty="0"/>
              <a:t>(page 4) includes possible examples of direct outcomes</a:t>
            </a:r>
          </a:p>
          <a:p>
            <a:pPr marL="45720" lvl="3" indent="0">
              <a:buClr>
                <a:schemeClr val="accent1"/>
              </a:buClr>
              <a:buNone/>
            </a:pPr>
            <a:endParaRPr lang="en-US" sz="1600" dirty="0"/>
          </a:p>
          <a:p>
            <a:pPr marL="274320" lvl="3" indent="-228600">
              <a:buClr>
                <a:schemeClr val="accent1"/>
              </a:buClr>
              <a:buFont typeface="Wingdings 2" pitchFamily="18" charset="2"/>
              <a:buChar char=""/>
            </a:pPr>
            <a:r>
              <a:rPr lang="en-US" sz="1600" u="sng" dirty="0" smtClean="0"/>
              <a:t>Strategic Plan Alignment Example</a:t>
            </a:r>
            <a:r>
              <a:rPr lang="en-US" sz="1600" dirty="0" smtClean="0"/>
              <a:t>: </a:t>
            </a:r>
            <a:r>
              <a:rPr lang="en-US" sz="1600" dirty="0" smtClean="0">
                <a:solidFill>
                  <a:srgbClr val="FF0000"/>
                </a:solidFill>
              </a:rPr>
              <a:t>A minimum of 10 public performances per semester will be offered by or in collaboration with the Music Department, for Amarillo College Students, the greater Amarillo community, and beyond (</a:t>
            </a:r>
            <a:r>
              <a:rPr lang="en-US" sz="1600" i="1" dirty="0" smtClean="0">
                <a:solidFill>
                  <a:srgbClr val="FF0000"/>
                </a:solidFill>
              </a:rPr>
              <a:t>Amarillo </a:t>
            </a:r>
            <a:r>
              <a:rPr lang="en-US" sz="1600" i="1" dirty="0">
                <a:solidFill>
                  <a:srgbClr val="FF0000"/>
                </a:solidFill>
              </a:rPr>
              <a:t>College Strategic Plan through 2015:</a:t>
            </a:r>
            <a:r>
              <a:rPr lang="en-US" sz="1600" dirty="0">
                <a:solidFill>
                  <a:srgbClr val="FF0000"/>
                </a:solidFill>
              </a:rPr>
              <a:t> </a:t>
            </a:r>
            <a:r>
              <a:rPr lang="en-US" sz="1600" dirty="0" smtClean="0">
                <a:solidFill>
                  <a:srgbClr val="FF0000"/>
                </a:solidFill>
              </a:rPr>
              <a:t>Task 3.2.4)</a:t>
            </a:r>
            <a:endParaRPr lang="en-US" sz="1600" u="sng" dirty="0" smtClean="0">
              <a:solidFill>
                <a:srgbClr val="FF0000"/>
              </a:solidFill>
            </a:endParaRPr>
          </a:p>
          <a:p>
            <a:pPr marL="45720" lvl="3" indent="0">
              <a:buClr>
                <a:schemeClr val="accent1"/>
              </a:buClr>
              <a:buNone/>
            </a:pPr>
            <a:endParaRPr lang="en-US" sz="1600" u="sng" dirty="0"/>
          </a:p>
          <a:p>
            <a:pPr marL="274320" lvl="3" indent="-228600">
              <a:buClr>
                <a:schemeClr val="accent1"/>
              </a:buClr>
              <a:buFont typeface="Wingdings 2" pitchFamily="18" charset="2"/>
              <a:buChar char=""/>
            </a:pPr>
            <a:r>
              <a:rPr lang="en-US" sz="1600" u="sng" dirty="0" smtClean="0"/>
              <a:t>Strategic Plan Alignment AND Direct Outcome Example:</a:t>
            </a:r>
            <a:r>
              <a:rPr lang="en-US" sz="1600" dirty="0" smtClean="0"/>
              <a:t> </a:t>
            </a:r>
            <a:r>
              <a:rPr lang="en-US" sz="1600" dirty="0" smtClean="0">
                <a:solidFill>
                  <a:srgbClr val="FF0000"/>
                </a:solidFill>
              </a:rPr>
              <a:t>100% of graduating Sophomore students will meet or exceed a score of 70% on at least one of three final, comprehensive capstone exams, administered during the final semester of the Medical Laboratory Technology program. The tests…are derived from certification-type questions from various nationally recognized Medical Lab certification exam review tests (</a:t>
            </a:r>
            <a:r>
              <a:rPr lang="en-US" sz="1600" i="1" dirty="0" smtClean="0">
                <a:solidFill>
                  <a:srgbClr val="FF0000"/>
                </a:solidFill>
              </a:rPr>
              <a:t>Amarillo College Strategic Plan through 2015:</a:t>
            </a:r>
            <a:r>
              <a:rPr lang="en-US" sz="1600" dirty="0" smtClean="0">
                <a:solidFill>
                  <a:srgbClr val="FF0000"/>
                </a:solidFill>
              </a:rPr>
              <a:t> Task 1.4.1.3).</a:t>
            </a:r>
          </a:p>
          <a:p>
            <a:pPr marL="45720" lvl="3" indent="0">
              <a:buClr>
                <a:schemeClr val="accent1"/>
              </a:buClr>
              <a:buNone/>
            </a:pPr>
            <a:endParaRPr lang="en-US" sz="1600" dirty="0"/>
          </a:p>
          <a:p>
            <a:endParaRPr lang="en-US" dirty="0"/>
          </a:p>
        </p:txBody>
      </p:sp>
      <p:sp>
        <p:nvSpPr>
          <p:cNvPr id="3" name="Title 2"/>
          <p:cNvSpPr>
            <a:spLocks noGrp="1"/>
          </p:cNvSpPr>
          <p:nvPr>
            <p:ph type="title"/>
          </p:nvPr>
        </p:nvSpPr>
        <p:spPr/>
        <p:txBody>
          <a:bodyPr/>
          <a:lstStyle/>
          <a:p>
            <a:r>
              <a:rPr lang="en-US" dirty="0" smtClean="0"/>
              <a:t>Sample outcomes</a:t>
            </a:r>
            <a:endParaRPr lang="en-US" dirty="0"/>
          </a:p>
        </p:txBody>
      </p:sp>
    </p:spTree>
    <p:extLst>
      <p:ext uri="{BB962C8B-B14F-4D97-AF65-F5344CB8AC3E}">
        <p14:creationId xmlns:p14="http://schemas.microsoft.com/office/powerpoint/2010/main" val="2825157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1836</TotalTime>
  <Words>1747</Words>
  <Application>Microsoft Office PowerPoint</Application>
  <PresentationFormat>On-screen Show (4:3)</PresentationFormat>
  <Paragraphs>180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Grid</vt:lpstr>
      <vt:lpstr>Completing Instructional  pet forms</vt:lpstr>
      <vt:lpstr>PET OVerview</vt:lpstr>
      <vt:lpstr>Person responsible for pet form and purpose statement</vt:lpstr>
      <vt:lpstr>Sample purpose statements</vt:lpstr>
      <vt:lpstr>Forming goals</vt:lpstr>
      <vt:lpstr>Sample GoalS</vt:lpstr>
      <vt:lpstr>FORMING OUTCOMES</vt:lpstr>
      <vt:lpstr>Outcome requirements</vt:lpstr>
      <vt:lpstr>Sample outcomes</vt:lpstr>
      <vt:lpstr>Recording Results</vt:lpstr>
      <vt:lpstr>Sample results THAT RELATE TO OUTCOME STATEMENT</vt:lpstr>
      <vt:lpstr>Data Analysis</vt:lpstr>
      <vt:lpstr>Sample analysis</vt:lpstr>
      <vt:lpstr>Providing past improvements</vt:lpstr>
      <vt:lpstr>Sample past improvements</vt:lpstr>
      <vt:lpstr>Creating a Future Action plan</vt:lpstr>
      <vt:lpstr>Sample action plan</vt:lpstr>
      <vt:lpstr>Frequently asked questions</vt:lpstr>
      <vt:lpstr>Resources</vt:lpstr>
      <vt:lpstr>Contact</vt:lpstr>
      <vt:lpstr>Presentation Content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Instructional Outcomes</dc:title>
  <dc:creator>Kristin D. McDonald-Willey</dc:creator>
  <cp:lastModifiedBy>Kristin D. McDonald-Willey</cp:lastModifiedBy>
  <cp:revision>79</cp:revision>
  <dcterms:created xsi:type="dcterms:W3CDTF">2012-02-09T17:17:48Z</dcterms:created>
  <dcterms:modified xsi:type="dcterms:W3CDTF">2012-02-21T22:56:27Z</dcterms:modified>
</cp:coreProperties>
</file>