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76" r:id="rId3"/>
    <p:sldId id="258" r:id="rId4"/>
    <p:sldId id="257" r:id="rId5"/>
    <p:sldId id="275" r:id="rId6"/>
    <p:sldId id="259" r:id="rId7"/>
    <p:sldId id="269" r:id="rId8"/>
    <p:sldId id="260" r:id="rId9"/>
    <p:sldId id="261" r:id="rId10"/>
    <p:sldId id="270" r:id="rId11"/>
    <p:sldId id="262" r:id="rId12"/>
    <p:sldId id="271" r:id="rId13"/>
    <p:sldId id="280" r:id="rId14"/>
    <p:sldId id="263" r:id="rId15"/>
    <p:sldId id="272" r:id="rId16"/>
    <p:sldId id="264" r:id="rId17"/>
    <p:sldId id="273" r:id="rId18"/>
    <p:sldId id="265" r:id="rId19"/>
    <p:sldId id="274" r:id="rId20"/>
    <p:sldId id="267" r:id="rId21"/>
    <p:sldId id="277" r:id="rId22"/>
    <p:sldId id="279"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4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38C545-2362-4461-9283-8F89AF8D65E8}" type="datetimeFigureOut">
              <a:rPr lang="en-US" smtClean="0"/>
              <a:t>2/28/2012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BF999-977C-4477-94F3-6DA88090D04F}" type="slidenum">
              <a:rPr lang="en-US" smtClean="0"/>
              <a:t>‹#›</a:t>
            </a:fld>
            <a:endParaRPr lang="en-US" dirty="0"/>
          </a:p>
        </p:txBody>
      </p:sp>
    </p:spTree>
    <p:extLst>
      <p:ext uri="{BB962C8B-B14F-4D97-AF65-F5344CB8AC3E}">
        <p14:creationId xmlns:p14="http://schemas.microsoft.com/office/powerpoint/2010/main" val="3162026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5BF999-977C-4477-94F3-6DA88090D04F}" type="slidenum">
              <a:rPr lang="en-US" smtClean="0"/>
              <a:t>12</a:t>
            </a:fld>
            <a:endParaRPr lang="en-US" dirty="0"/>
          </a:p>
        </p:txBody>
      </p:sp>
    </p:spTree>
    <p:extLst>
      <p:ext uri="{BB962C8B-B14F-4D97-AF65-F5344CB8AC3E}">
        <p14:creationId xmlns:p14="http://schemas.microsoft.com/office/powerpoint/2010/main" val="3540681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91386B4-8A24-426B-8F17-FD6751D5BB7E}" type="datetimeFigureOut">
              <a:rPr lang="en-US" smtClean="0"/>
              <a:t>2/28/2012</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D196681-2C71-48AB-90D4-1357AB7E50F3}"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D196681-2C71-48AB-90D4-1357AB7E50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91386B4-8A24-426B-8F17-FD6751D5BB7E}" type="datetimeFigureOut">
              <a:rPr lang="en-US" smtClean="0"/>
              <a:t>2/28/2012</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D196681-2C71-48AB-90D4-1357AB7E50F3}"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96681-2C71-48AB-90D4-1357AB7E50F3}"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D196681-2C71-48AB-90D4-1357AB7E50F3}"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91386B4-8A24-426B-8F17-FD6751D5BB7E}" type="datetimeFigureOut">
              <a:rPr lang="en-US" smtClean="0"/>
              <a:t>2/28/2012</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D196681-2C71-48AB-90D4-1357AB7E50F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ctx.edu/iea/filecabinet/21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actx.edu/iea/filecabinet/364" TargetMode="External"/><Relationship Id="rId2" Type="http://schemas.openxmlformats.org/officeDocument/2006/relationships/hyperlink" Target="http://www.actx.edu/iea/filecabinet/207" TargetMode="External"/><Relationship Id="rId1" Type="http://schemas.openxmlformats.org/officeDocument/2006/relationships/slideLayout" Target="../slideLayouts/slideLayout2.xml"/><Relationship Id="rId4" Type="http://schemas.openxmlformats.org/officeDocument/2006/relationships/hyperlink" Target="http://www.actx.edu/iea/filecabinet/363"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www.actx.edu/iea/filecabinet/362"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ctx.edu/iea/filecabinet/121" TargetMode="External"/><Relationship Id="rId2" Type="http://schemas.openxmlformats.org/officeDocument/2006/relationships/hyperlink" Target="http://www.actx.edu/iea/index.php?module=article&amp;id=8" TargetMode="External"/><Relationship Id="rId1" Type="http://schemas.openxmlformats.org/officeDocument/2006/relationships/slideLayout" Target="../slideLayouts/slideLayout2.xml"/><Relationship Id="rId5" Type="http://schemas.openxmlformats.org/officeDocument/2006/relationships/hyperlink" Target="http://www.actx.edu/iea/filecabinet/219" TargetMode="External"/><Relationship Id="rId4" Type="http://schemas.openxmlformats.org/officeDocument/2006/relationships/hyperlink" Target="http://www.actx.edu/iea/filecabinet/122"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ctx.edu/iea/filecabinet/117" TargetMode="External"/><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400" dirty="0" smtClean="0"/>
              <a:t>Planning and Evaluation Tracking </a:t>
            </a:r>
            <a:br>
              <a:rPr lang="en-US" sz="2400" dirty="0" smtClean="0"/>
            </a:br>
            <a:r>
              <a:rPr lang="en-US" sz="2400" dirty="0" smtClean="0"/>
              <a:t>(PET) Forms</a:t>
            </a:r>
          </a:p>
          <a:p>
            <a:endParaRPr lang="en-US" sz="2400" dirty="0"/>
          </a:p>
          <a:p>
            <a:r>
              <a:rPr lang="en-US" sz="2400" dirty="0" smtClean="0"/>
              <a:t>2011-2012 Training</a:t>
            </a:r>
            <a:endParaRPr lang="en-US" sz="2400" dirty="0"/>
          </a:p>
        </p:txBody>
      </p:sp>
      <p:sp>
        <p:nvSpPr>
          <p:cNvPr id="2" name="Title 1"/>
          <p:cNvSpPr>
            <a:spLocks noGrp="1"/>
          </p:cNvSpPr>
          <p:nvPr>
            <p:ph type="title"/>
          </p:nvPr>
        </p:nvSpPr>
        <p:spPr/>
        <p:txBody>
          <a:bodyPr/>
          <a:lstStyle/>
          <a:p>
            <a:pPr algn="ctr"/>
            <a:r>
              <a:rPr lang="en-US" dirty="0" smtClean="0"/>
              <a:t>Evaluating </a:t>
            </a:r>
            <a:r>
              <a:rPr lang="en-US" dirty="0" smtClean="0"/>
              <a:t/>
            </a:r>
            <a:br>
              <a:rPr lang="en-US" dirty="0" smtClean="0"/>
            </a:br>
            <a:r>
              <a:rPr lang="en-US" dirty="0" smtClean="0"/>
              <a:t>Non-Instructional </a:t>
            </a:r>
            <a:r>
              <a:rPr lang="en-US" dirty="0" smtClean="0"/>
              <a:t/>
            </a:r>
            <a:br>
              <a:rPr lang="en-US" dirty="0" smtClean="0"/>
            </a:br>
            <a:r>
              <a:rPr lang="en-US" dirty="0" smtClean="0"/>
              <a:t>pet forms</a:t>
            </a:r>
            <a:endParaRPr lang="en-US" dirty="0"/>
          </a:p>
        </p:txBody>
      </p:sp>
    </p:spTree>
    <p:extLst>
      <p:ext uri="{BB962C8B-B14F-4D97-AF65-F5344CB8AC3E}">
        <p14:creationId xmlns:p14="http://schemas.microsoft.com/office/powerpoint/2010/main" val="395564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a:bodyPr>
          <a:lstStyle/>
          <a:p>
            <a:pPr marL="331470" lvl="3" indent="-285750">
              <a:buClr>
                <a:schemeClr val="accent1"/>
              </a:buClr>
            </a:pPr>
            <a:r>
              <a:rPr lang="en-US" sz="1600" u="sng" dirty="0" smtClean="0"/>
              <a:t>Direct Outcome Example</a:t>
            </a:r>
            <a:r>
              <a:rPr lang="en-US" sz="1600" dirty="0" smtClean="0"/>
              <a:t>: </a:t>
            </a:r>
            <a:endParaRPr lang="en-US" sz="1600" dirty="0" smtClean="0"/>
          </a:p>
          <a:p>
            <a:pPr marL="45720" lvl="3" indent="0">
              <a:buClr>
                <a:schemeClr val="accent1"/>
              </a:buClr>
              <a:buNone/>
            </a:pPr>
            <a:r>
              <a:rPr lang="en-US" sz="1600" dirty="0">
                <a:solidFill>
                  <a:srgbClr val="FF0000"/>
                </a:solidFill>
              </a:rPr>
              <a:t>After personally contacting GED candidates who are eligible to attend the GED graduation ceremony prior to the graduation date, we will show a 10% increase in graduation </a:t>
            </a:r>
            <a:r>
              <a:rPr lang="en-US" sz="1600" dirty="0" smtClean="0">
                <a:solidFill>
                  <a:srgbClr val="FF0000"/>
                </a:solidFill>
              </a:rPr>
              <a:t>attendance.</a:t>
            </a:r>
          </a:p>
          <a:p>
            <a:pPr marL="514350" lvl="4" indent="-285750">
              <a:buClr>
                <a:schemeClr val="accent1"/>
              </a:buClr>
            </a:pPr>
            <a:r>
              <a:rPr lang="en-US" sz="1400" b="1" dirty="0" smtClean="0"/>
              <a:t>Note</a:t>
            </a:r>
            <a:r>
              <a:rPr lang="en-US" sz="1400" dirty="0" smtClean="0"/>
              <a:t>: </a:t>
            </a:r>
            <a:r>
              <a:rPr lang="en-US" sz="1400" b="1" dirty="0" smtClean="0"/>
              <a:t>The </a:t>
            </a:r>
            <a:r>
              <a:rPr lang="en-US" sz="1400" b="1" dirty="0" smtClean="0">
                <a:hlinkClick r:id="rId2"/>
              </a:rPr>
              <a:t>PET Methodology </a:t>
            </a:r>
            <a:r>
              <a:rPr lang="en-US" sz="1400" b="1" dirty="0" smtClean="0"/>
              <a:t>(page 4) includes possible examples of education-centered direct outcomes</a:t>
            </a:r>
          </a:p>
          <a:p>
            <a:pPr marL="45720" lvl="3" indent="0">
              <a:buClr>
                <a:schemeClr val="accent1"/>
              </a:buClr>
              <a:buNone/>
            </a:pPr>
            <a:endParaRPr lang="en-US" sz="1600" dirty="0"/>
          </a:p>
          <a:p>
            <a:pPr marL="274320" lvl="3" indent="-228600">
              <a:buClr>
                <a:schemeClr val="accent1"/>
              </a:buClr>
              <a:buFont typeface="Wingdings 2" pitchFamily="18" charset="2"/>
              <a:buChar char=""/>
            </a:pPr>
            <a:r>
              <a:rPr lang="en-US" sz="1600" u="sng" dirty="0" smtClean="0"/>
              <a:t>Strategic Plan Alignment Example</a:t>
            </a:r>
            <a:r>
              <a:rPr lang="en-US" sz="1600" dirty="0" smtClean="0"/>
              <a:t>:</a:t>
            </a:r>
          </a:p>
          <a:p>
            <a:pPr marL="45720" lvl="3" indent="0">
              <a:buClr>
                <a:schemeClr val="accent1"/>
              </a:buClr>
              <a:buNone/>
            </a:pPr>
            <a:r>
              <a:rPr lang="en-US" sz="1600" dirty="0">
                <a:solidFill>
                  <a:srgbClr val="FF0000"/>
                </a:solidFill>
              </a:rPr>
              <a:t>Annually, AC administration and faculty, in cooperation with secondary and postsecondary partners, will build pipelines for prekindergarten through baccalaureate (P-16) degrees via career clusters (AC Strategic Plan through 2015, Task 3.1.2</a:t>
            </a:r>
            <a:r>
              <a:rPr lang="en-US" sz="1600" dirty="0" smtClean="0">
                <a:solidFill>
                  <a:srgbClr val="FF0000"/>
                </a:solidFill>
              </a:rPr>
              <a:t>). </a:t>
            </a:r>
          </a:p>
          <a:p>
            <a:pPr marL="45720" lvl="3" indent="0">
              <a:buClr>
                <a:schemeClr val="accent1"/>
              </a:buClr>
              <a:buNone/>
            </a:pPr>
            <a:endParaRPr lang="en-US" sz="1600" u="sng" dirty="0"/>
          </a:p>
          <a:p>
            <a:pPr marL="274320" lvl="3" indent="-228600">
              <a:buClr>
                <a:schemeClr val="accent1"/>
              </a:buClr>
              <a:buFont typeface="Wingdings 2" pitchFamily="18" charset="2"/>
              <a:buChar char=""/>
            </a:pPr>
            <a:r>
              <a:rPr lang="en-US" sz="1600" u="sng" dirty="0" smtClean="0"/>
              <a:t>Strategic Plan Alignment AND Direct Outcome Example</a:t>
            </a:r>
            <a:r>
              <a:rPr lang="en-US" sz="1600" dirty="0" smtClean="0"/>
              <a:t>:</a:t>
            </a:r>
            <a:endParaRPr lang="en-US" sz="1600" dirty="0"/>
          </a:p>
          <a:p>
            <a:pPr marL="45720" lvl="3" indent="0">
              <a:buClr>
                <a:schemeClr val="accent1"/>
              </a:buClr>
              <a:buNone/>
            </a:pPr>
            <a:r>
              <a:rPr lang="en-US" sz="1600" dirty="0">
                <a:solidFill>
                  <a:srgbClr val="FF0000"/>
                </a:solidFill>
              </a:rPr>
              <a:t>After attending a General Education Competency assessment training and assessing 100 student artifacts, General Education Competency Committee team members will identify at least one area of student strengths and one are of student </a:t>
            </a:r>
            <a:r>
              <a:rPr lang="en-US" sz="1600" dirty="0">
                <a:solidFill>
                  <a:srgbClr val="FF0000"/>
                </a:solidFill>
              </a:rPr>
              <a:t>weakenesses</a:t>
            </a:r>
            <a:r>
              <a:rPr lang="en-US" sz="1600" dirty="0">
                <a:solidFill>
                  <a:srgbClr val="FF0000"/>
                </a:solidFill>
              </a:rPr>
              <a:t>/areas for improvement on the committee’s general education assessment finding’s document by the conclusion of the spring semester (New Outcome – 10/17/11 – Based on </a:t>
            </a:r>
            <a:r>
              <a:rPr lang="en-US" sz="1600" i="1" dirty="0">
                <a:solidFill>
                  <a:srgbClr val="FF0000"/>
                </a:solidFill>
              </a:rPr>
              <a:t>AC Strategic Plan through 2015: Task 1.3.1).</a:t>
            </a:r>
            <a:r>
              <a:rPr lang="en-US" sz="1600" dirty="0">
                <a:solidFill>
                  <a:srgbClr val="FF0000"/>
                </a:solidFill>
              </a:rPr>
              <a:t> </a:t>
            </a:r>
            <a:endParaRPr lang="en-US" sz="1600" u="sng" dirty="0">
              <a:solidFill>
                <a:srgbClr val="FF0000"/>
              </a:solidFill>
            </a:endParaRPr>
          </a:p>
        </p:txBody>
      </p:sp>
      <p:sp>
        <p:nvSpPr>
          <p:cNvPr id="3" name="Title 2"/>
          <p:cNvSpPr>
            <a:spLocks noGrp="1"/>
          </p:cNvSpPr>
          <p:nvPr>
            <p:ph type="title"/>
          </p:nvPr>
        </p:nvSpPr>
        <p:spPr/>
        <p:txBody>
          <a:bodyPr/>
          <a:lstStyle/>
          <a:p>
            <a:r>
              <a:rPr lang="en-US" dirty="0" smtClean="0"/>
              <a:t>Sample outcomes</a:t>
            </a:r>
            <a:endParaRPr lang="en-US" dirty="0"/>
          </a:p>
        </p:txBody>
      </p:sp>
    </p:spTree>
    <p:extLst>
      <p:ext uri="{BB962C8B-B14F-4D97-AF65-F5344CB8AC3E}">
        <p14:creationId xmlns:p14="http://schemas.microsoft.com/office/powerpoint/2010/main" val="28251573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smtClean="0"/>
          </a:p>
          <a:p>
            <a:r>
              <a:rPr lang="en-US" dirty="0" smtClean="0"/>
              <a:t>Year’s Worth of Data to Record:</a:t>
            </a:r>
          </a:p>
          <a:p>
            <a:pPr lvl="1"/>
            <a:r>
              <a:rPr lang="en-US" dirty="0" smtClean="0"/>
              <a:t>2-3 years’ worth of data requested because it will aid in data analysis</a:t>
            </a:r>
          </a:p>
          <a:p>
            <a:pPr marL="45720" indent="0">
              <a:buNone/>
            </a:pPr>
            <a:endParaRPr lang="en-US" dirty="0" smtClean="0"/>
          </a:p>
          <a:p>
            <a:r>
              <a:rPr lang="en-US" dirty="0" smtClean="0"/>
              <a:t>Quantitative Results:</a:t>
            </a:r>
          </a:p>
          <a:p>
            <a:pPr lvl="1"/>
            <a:r>
              <a:rPr lang="en-US" dirty="0" smtClean="0"/>
              <a:t>Provide numbers </a:t>
            </a:r>
            <a:r>
              <a:rPr lang="en-US" u="sng" dirty="0" smtClean="0"/>
              <a:t>and</a:t>
            </a:r>
            <a:r>
              <a:rPr lang="en-US" dirty="0" smtClean="0"/>
              <a:t> percentages (if applicable)</a:t>
            </a:r>
          </a:p>
          <a:p>
            <a:pPr lvl="1"/>
            <a:endParaRPr lang="en-US" dirty="0" smtClean="0"/>
          </a:p>
          <a:p>
            <a:r>
              <a:rPr lang="en-US" dirty="0" smtClean="0"/>
              <a:t>Qualitative Results:</a:t>
            </a:r>
          </a:p>
          <a:p>
            <a:pPr lvl="1"/>
            <a:r>
              <a:rPr lang="en-US" dirty="0" smtClean="0"/>
              <a:t>Provide enough information to confirm outcome met/not met</a:t>
            </a:r>
          </a:p>
          <a:p>
            <a:pPr lvl="1"/>
            <a:endParaRPr lang="en-US" dirty="0"/>
          </a:p>
          <a:p>
            <a:r>
              <a:rPr lang="en-US" dirty="0" smtClean="0"/>
              <a:t>Data Anomalies</a:t>
            </a:r>
          </a:p>
          <a:p>
            <a:pPr lvl="1"/>
            <a:r>
              <a:rPr lang="en-US" dirty="0" smtClean="0"/>
              <a:t>Provide data even when the results weren’t “good” because it will aid you in your data analysis</a:t>
            </a:r>
          </a:p>
          <a:p>
            <a:endParaRPr lang="en-US" dirty="0" smtClean="0"/>
          </a:p>
          <a:p>
            <a:endParaRPr lang="en-US" dirty="0"/>
          </a:p>
        </p:txBody>
      </p:sp>
      <p:sp>
        <p:nvSpPr>
          <p:cNvPr id="3" name="Title 2"/>
          <p:cNvSpPr>
            <a:spLocks noGrp="1"/>
          </p:cNvSpPr>
          <p:nvPr>
            <p:ph type="title"/>
          </p:nvPr>
        </p:nvSpPr>
        <p:spPr/>
        <p:txBody>
          <a:bodyPr/>
          <a:lstStyle/>
          <a:p>
            <a:r>
              <a:rPr lang="en-US" dirty="0" smtClean="0"/>
              <a:t>Recording Results</a:t>
            </a:r>
            <a:endParaRPr lang="en-US" dirty="0"/>
          </a:p>
        </p:txBody>
      </p:sp>
    </p:spTree>
    <p:extLst>
      <p:ext uri="{BB962C8B-B14F-4D97-AF65-F5344CB8AC3E}">
        <p14:creationId xmlns:p14="http://schemas.microsoft.com/office/powerpoint/2010/main" val="1224007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5138929"/>
          </a:xfrm>
        </p:spPr>
        <p:txBody>
          <a:bodyPr>
            <a:normAutofit/>
          </a:bodyPr>
          <a:lstStyle/>
          <a:p>
            <a:r>
              <a:rPr lang="en-US" dirty="0" smtClean="0"/>
              <a:t>Quantitative Example:</a:t>
            </a:r>
            <a:endParaRPr lang="en-US" dirty="0" smtClean="0"/>
          </a:p>
          <a:p>
            <a:pPr marL="45720" indent="0">
              <a:buNone/>
            </a:pPr>
            <a:r>
              <a:rPr lang="en-US" u="sng" dirty="0" smtClean="0"/>
              <a:t>Outcome Statement </a:t>
            </a:r>
            <a:r>
              <a:rPr lang="en-US" dirty="0" smtClean="0"/>
              <a:t>–</a:t>
            </a:r>
            <a:r>
              <a:rPr lang="en-US" sz="1600" dirty="0" smtClean="0"/>
              <a:t/>
            </a:r>
            <a:br>
              <a:rPr lang="en-US" sz="1600" dirty="0" smtClean="0"/>
            </a:br>
            <a:r>
              <a:rPr lang="en-US" sz="1600" dirty="0">
                <a:solidFill>
                  <a:srgbClr val="FF0000"/>
                </a:solidFill>
              </a:rPr>
              <a:t>After attending Panhandle Workforce Solutions </a:t>
            </a:r>
            <a:r>
              <a:rPr lang="en-US" sz="1600" dirty="0" smtClean="0">
                <a:solidFill>
                  <a:srgbClr val="FF0000"/>
                </a:solidFill>
              </a:rPr>
              <a:t>events, </a:t>
            </a:r>
            <a:r>
              <a:rPr lang="en-US" sz="1600" dirty="0">
                <a:solidFill>
                  <a:srgbClr val="FF0000"/>
                </a:solidFill>
              </a:rPr>
              <a:t>at least 40% </a:t>
            </a:r>
            <a:r>
              <a:rPr lang="en-US" sz="1600" dirty="0" smtClean="0">
                <a:solidFill>
                  <a:srgbClr val="FF0000"/>
                </a:solidFill>
              </a:rPr>
              <a:t>of </a:t>
            </a:r>
            <a:r>
              <a:rPr lang="en-US" sz="1600" dirty="0">
                <a:solidFill>
                  <a:srgbClr val="FF0000"/>
                </a:solidFill>
              </a:rPr>
              <a:t>individuals requesting information </a:t>
            </a:r>
            <a:r>
              <a:rPr lang="en-US" sz="1600" dirty="0" smtClean="0">
                <a:solidFill>
                  <a:srgbClr val="FF0000"/>
                </a:solidFill>
              </a:rPr>
              <a:t>will </a:t>
            </a:r>
            <a:r>
              <a:rPr lang="en-US" sz="1600" dirty="0">
                <a:solidFill>
                  <a:srgbClr val="FF0000"/>
                </a:solidFill>
              </a:rPr>
              <a:t>submit an application for admissions </a:t>
            </a:r>
            <a:r>
              <a:rPr lang="en-US" sz="1600" dirty="0" smtClean="0">
                <a:solidFill>
                  <a:srgbClr val="FF0000"/>
                </a:solidFill>
              </a:rPr>
              <a:t>within </a:t>
            </a:r>
            <a:r>
              <a:rPr lang="en-US" sz="1600" dirty="0">
                <a:solidFill>
                  <a:srgbClr val="FF0000"/>
                </a:solidFill>
              </a:rPr>
              <a:t>a year based on a colleague </a:t>
            </a:r>
            <a:r>
              <a:rPr lang="en-US" sz="1600" dirty="0" smtClean="0">
                <a:solidFill>
                  <a:srgbClr val="FF0000"/>
                </a:solidFill>
              </a:rPr>
              <a:t>report.</a:t>
            </a:r>
            <a:endParaRPr lang="en-US" sz="1600" dirty="0">
              <a:solidFill>
                <a:srgbClr val="FF0000"/>
              </a:solidFill>
            </a:endParaRPr>
          </a:p>
          <a:p>
            <a:pPr marL="45720" indent="0">
              <a:buNone/>
            </a:pPr>
            <a:endParaRPr lang="en-US" u="sng" dirty="0" smtClean="0"/>
          </a:p>
          <a:p>
            <a:pPr marL="45720" indent="0">
              <a:buNone/>
            </a:pPr>
            <a:r>
              <a:rPr lang="en-US" u="sng" dirty="0" smtClean="0"/>
              <a:t>Results</a:t>
            </a:r>
            <a:r>
              <a:rPr lang="en-US" dirty="0" smtClean="0"/>
              <a:t>–</a:t>
            </a:r>
            <a:endParaRPr lang="en-US" i="1" dirty="0">
              <a:solidFill>
                <a:srgbClr val="FF0000"/>
              </a:solidFill>
            </a:endParaRPr>
          </a:p>
          <a:p>
            <a:pPr lvl="1"/>
            <a:r>
              <a:rPr lang="en-US" sz="1600" b="1" dirty="0" smtClean="0">
                <a:solidFill>
                  <a:srgbClr val="FF0000"/>
                </a:solidFill>
              </a:rPr>
              <a:t>2009-2010 </a:t>
            </a:r>
            <a:r>
              <a:rPr lang="en-US" sz="1600" b="1" dirty="0">
                <a:solidFill>
                  <a:srgbClr val="FF0000"/>
                </a:solidFill>
              </a:rPr>
              <a:t>Data (Prospects who Submitted an Application</a:t>
            </a:r>
            <a:r>
              <a:rPr lang="en-US" sz="1600" b="1" dirty="0" smtClean="0">
                <a:solidFill>
                  <a:srgbClr val="FF0000"/>
                </a:solidFill>
              </a:rPr>
              <a:t>) : </a:t>
            </a:r>
            <a:r>
              <a:rPr lang="en-US" sz="1600" dirty="0" smtClean="0">
                <a:solidFill>
                  <a:srgbClr val="FF0000"/>
                </a:solidFill>
              </a:rPr>
              <a:t> </a:t>
            </a:r>
            <a:r>
              <a:rPr lang="en-US" sz="1600" dirty="0">
                <a:solidFill>
                  <a:srgbClr val="FF0000"/>
                </a:solidFill>
              </a:rPr>
              <a:t/>
            </a:r>
            <a:br>
              <a:rPr lang="en-US" sz="1600" dirty="0">
                <a:solidFill>
                  <a:srgbClr val="FF0000"/>
                </a:solidFill>
              </a:rPr>
            </a:br>
            <a:r>
              <a:rPr lang="en-US" sz="1600" dirty="0">
                <a:solidFill>
                  <a:srgbClr val="FF0000"/>
                </a:solidFill>
              </a:rPr>
              <a:t>Numbers = </a:t>
            </a:r>
            <a:r>
              <a:rPr lang="en-US" sz="1600" dirty="0" smtClean="0">
                <a:solidFill>
                  <a:srgbClr val="FF0000"/>
                </a:solidFill>
              </a:rPr>
              <a:t>79 out </a:t>
            </a:r>
            <a:r>
              <a:rPr lang="en-US" sz="1600" dirty="0">
                <a:solidFill>
                  <a:srgbClr val="FF0000"/>
                </a:solidFill>
              </a:rPr>
              <a:t>of </a:t>
            </a:r>
            <a:r>
              <a:rPr lang="en-US" sz="1600" dirty="0" smtClean="0">
                <a:solidFill>
                  <a:srgbClr val="FF0000"/>
                </a:solidFill>
              </a:rPr>
              <a:t>239 </a:t>
            </a:r>
            <a:r>
              <a:rPr lang="en-US" sz="1600" dirty="0">
                <a:solidFill>
                  <a:srgbClr val="FF0000"/>
                </a:solidFill>
              </a:rPr>
              <a:t>and Percentage =s </a:t>
            </a:r>
            <a:r>
              <a:rPr lang="en-US" sz="1600" dirty="0" smtClean="0">
                <a:solidFill>
                  <a:srgbClr val="FF0000"/>
                </a:solidFill>
              </a:rPr>
              <a:t>33%</a:t>
            </a:r>
            <a:endParaRPr lang="en-US" sz="1600" dirty="0">
              <a:solidFill>
                <a:srgbClr val="FF0000"/>
              </a:solidFill>
            </a:endParaRPr>
          </a:p>
          <a:p>
            <a:pPr lvl="1"/>
            <a:r>
              <a:rPr lang="en-US" sz="1600" b="1" dirty="0" smtClean="0">
                <a:solidFill>
                  <a:srgbClr val="FF0000"/>
                </a:solidFill>
              </a:rPr>
              <a:t>2010-2011 </a:t>
            </a:r>
            <a:r>
              <a:rPr lang="en-US" sz="1600" b="1" dirty="0">
                <a:solidFill>
                  <a:srgbClr val="FF0000"/>
                </a:solidFill>
              </a:rPr>
              <a:t>Data (Prospects who Submitted an Application</a:t>
            </a:r>
            <a:r>
              <a:rPr lang="en-US" sz="1600" b="1" dirty="0" smtClean="0">
                <a:solidFill>
                  <a:srgbClr val="FF0000"/>
                </a:solidFill>
              </a:rPr>
              <a:t>) :</a:t>
            </a:r>
            <a:r>
              <a:rPr lang="en-US" sz="1600" dirty="0" smtClean="0">
                <a:solidFill>
                  <a:srgbClr val="FF0000"/>
                </a:solidFill>
              </a:rPr>
              <a:t>  </a:t>
            </a:r>
            <a:r>
              <a:rPr lang="en-US" sz="1600" dirty="0">
                <a:solidFill>
                  <a:srgbClr val="FF0000"/>
                </a:solidFill>
              </a:rPr>
              <a:t/>
            </a:r>
            <a:br>
              <a:rPr lang="en-US" sz="1600" dirty="0">
                <a:solidFill>
                  <a:srgbClr val="FF0000"/>
                </a:solidFill>
              </a:rPr>
            </a:br>
            <a:r>
              <a:rPr lang="en-US" sz="1600" dirty="0">
                <a:solidFill>
                  <a:srgbClr val="FF0000"/>
                </a:solidFill>
              </a:rPr>
              <a:t>Numbers = </a:t>
            </a:r>
            <a:r>
              <a:rPr lang="en-US" sz="1600" dirty="0" smtClean="0">
                <a:solidFill>
                  <a:srgbClr val="FF0000"/>
                </a:solidFill>
              </a:rPr>
              <a:t>59 out of 334 and </a:t>
            </a:r>
            <a:r>
              <a:rPr lang="en-US" sz="1600" dirty="0">
                <a:solidFill>
                  <a:srgbClr val="FF0000"/>
                </a:solidFill>
              </a:rPr>
              <a:t>Percentage =s </a:t>
            </a:r>
            <a:r>
              <a:rPr lang="en-US" sz="1600" dirty="0" smtClean="0">
                <a:solidFill>
                  <a:srgbClr val="FF0000"/>
                </a:solidFill>
              </a:rPr>
              <a:t>17.6%</a:t>
            </a:r>
            <a:endParaRPr lang="en-US" sz="1600" dirty="0">
              <a:solidFill>
                <a:srgbClr val="FF0000"/>
              </a:solidFill>
            </a:endParaRPr>
          </a:p>
          <a:p>
            <a:pPr marL="45720" indent="0">
              <a:buNone/>
            </a:pPr>
            <a:endParaRPr lang="en-US" sz="1600" u="sng" dirty="0" smtClean="0">
              <a:solidFill>
                <a:srgbClr val="FF0000"/>
              </a:solidFill>
            </a:endParaRPr>
          </a:p>
          <a:p>
            <a:pPr marL="45720" indent="0">
              <a:buNone/>
            </a:pPr>
            <a:r>
              <a:rPr lang="en-US" sz="1600" dirty="0" smtClean="0">
                <a:solidFill>
                  <a:srgbClr val="FF0000"/>
                </a:solidFill>
              </a:rPr>
              <a:t>	Out of </a:t>
            </a:r>
            <a:r>
              <a:rPr lang="en-US" sz="1600" dirty="0">
                <a:solidFill>
                  <a:srgbClr val="FF0000"/>
                </a:solidFill>
              </a:rPr>
              <a:t>334 individuals who requested </a:t>
            </a:r>
            <a:r>
              <a:rPr lang="en-US" sz="1600" dirty="0" smtClean="0">
                <a:solidFill>
                  <a:srgbClr val="FF0000"/>
                </a:solidFill>
              </a:rPr>
              <a:t>information </a:t>
            </a:r>
            <a:r>
              <a:rPr lang="en-US" sz="1600" dirty="0">
                <a:solidFill>
                  <a:srgbClr val="FF0000"/>
                </a:solidFill>
              </a:rPr>
              <a:t>as a </a:t>
            </a:r>
            <a:r>
              <a:rPr lang="en-US" sz="1600" dirty="0" smtClean="0">
                <a:solidFill>
                  <a:srgbClr val="FF0000"/>
                </a:solidFill>
              </a:rPr>
              <a:t>result </a:t>
            </a:r>
            <a:r>
              <a:rPr lang="en-US" sz="1600" dirty="0">
                <a:solidFill>
                  <a:srgbClr val="FF0000"/>
                </a:solidFill>
              </a:rPr>
              <a:t>of a </a:t>
            </a:r>
            <a:r>
              <a:rPr lang="en-US" sz="1600" dirty="0" smtClean="0">
                <a:solidFill>
                  <a:srgbClr val="FF0000"/>
                </a:solidFill>
              </a:rPr>
              <a:t>	PWS </a:t>
            </a:r>
            <a:r>
              <a:rPr lang="en-US" sz="1600" dirty="0">
                <a:solidFill>
                  <a:srgbClr val="FF0000"/>
                </a:solidFill>
              </a:rPr>
              <a:t>event, 59 prospects (17.6%) </a:t>
            </a:r>
            <a:r>
              <a:rPr lang="en-US" sz="1600" dirty="0" smtClean="0">
                <a:solidFill>
                  <a:srgbClr val="FF0000"/>
                </a:solidFill>
              </a:rPr>
              <a:t>submitted </a:t>
            </a:r>
            <a:r>
              <a:rPr lang="en-US" sz="1600" dirty="0">
                <a:solidFill>
                  <a:srgbClr val="FF0000"/>
                </a:solidFill>
              </a:rPr>
              <a:t>an </a:t>
            </a:r>
            <a:r>
              <a:rPr lang="en-US" sz="1600" dirty="0" smtClean="0">
                <a:solidFill>
                  <a:srgbClr val="FF0000"/>
                </a:solidFill>
              </a:rPr>
              <a:t>application </a:t>
            </a:r>
            <a:r>
              <a:rPr lang="en-US" sz="1600" dirty="0">
                <a:solidFill>
                  <a:srgbClr val="FF0000"/>
                </a:solidFill>
              </a:rPr>
              <a:t>for </a:t>
            </a:r>
            <a:r>
              <a:rPr lang="en-US" sz="1600" dirty="0" smtClean="0">
                <a:solidFill>
                  <a:srgbClr val="FF0000"/>
                </a:solidFill>
              </a:rPr>
              <a:t>	admissions </a:t>
            </a:r>
            <a:r>
              <a:rPr lang="en-US" sz="1600" dirty="0">
                <a:solidFill>
                  <a:srgbClr val="FF0000"/>
                </a:solidFill>
              </a:rPr>
              <a:t>for 2010-2011 academic </a:t>
            </a:r>
            <a:r>
              <a:rPr lang="en-US" sz="1600" dirty="0" smtClean="0">
                <a:solidFill>
                  <a:srgbClr val="FF0000"/>
                </a:solidFill>
              </a:rPr>
              <a:t>year</a:t>
            </a:r>
            <a:r>
              <a:rPr lang="en-US" sz="1600" dirty="0">
                <a:solidFill>
                  <a:srgbClr val="FF0000"/>
                </a:solidFill>
              </a:rPr>
              <a:t>. Of those </a:t>
            </a:r>
            <a:r>
              <a:rPr lang="en-US" sz="1600" dirty="0" smtClean="0">
                <a:solidFill>
                  <a:srgbClr val="FF0000"/>
                </a:solidFill>
              </a:rPr>
              <a:t>18 </a:t>
            </a:r>
            <a:r>
              <a:rPr lang="en-US" sz="1600" dirty="0">
                <a:solidFill>
                  <a:srgbClr val="FF0000"/>
                </a:solidFill>
              </a:rPr>
              <a:t>(5.4%) were </a:t>
            </a:r>
            <a:r>
              <a:rPr lang="en-US" sz="1600" dirty="0" smtClean="0">
                <a:solidFill>
                  <a:srgbClr val="FF0000"/>
                </a:solidFill>
              </a:rPr>
              <a:t>	applicants </a:t>
            </a:r>
            <a:r>
              <a:rPr lang="en-US" sz="1600" dirty="0">
                <a:solidFill>
                  <a:srgbClr val="FF0000"/>
                </a:solidFill>
              </a:rPr>
              <a:t>for fall 2010, 19 (5.7%) </a:t>
            </a:r>
            <a:r>
              <a:rPr lang="en-US" sz="1600" dirty="0" smtClean="0">
                <a:solidFill>
                  <a:srgbClr val="FF0000"/>
                </a:solidFill>
              </a:rPr>
              <a:t>for </a:t>
            </a:r>
            <a:r>
              <a:rPr lang="en-US" sz="1600" dirty="0">
                <a:solidFill>
                  <a:srgbClr val="FF0000"/>
                </a:solidFill>
              </a:rPr>
              <a:t>spring 2011 </a:t>
            </a:r>
            <a:r>
              <a:rPr lang="en-US" sz="1600" dirty="0" smtClean="0">
                <a:solidFill>
                  <a:srgbClr val="FF0000"/>
                </a:solidFill>
              </a:rPr>
              <a:t>and </a:t>
            </a:r>
            <a:r>
              <a:rPr lang="en-US" sz="1600" dirty="0">
                <a:solidFill>
                  <a:srgbClr val="FF0000"/>
                </a:solidFill>
              </a:rPr>
              <a:t>22 (6.6%) </a:t>
            </a:r>
            <a:r>
              <a:rPr lang="en-US" sz="1600" dirty="0" smtClean="0">
                <a:solidFill>
                  <a:srgbClr val="FF0000"/>
                </a:solidFill>
              </a:rPr>
              <a:t>	applicants </a:t>
            </a:r>
            <a:r>
              <a:rPr lang="en-US" sz="1600" dirty="0">
                <a:solidFill>
                  <a:srgbClr val="FF0000"/>
                </a:solidFill>
              </a:rPr>
              <a:t>for summer 2011</a:t>
            </a:r>
            <a:endParaRPr lang="en-US" sz="1600" i="1" dirty="0" smtClean="0">
              <a:solidFill>
                <a:srgbClr val="FF0000"/>
              </a:solidFill>
            </a:endParaRPr>
          </a:p>
          <a:p>
            <a:pPr marL="45720" indent="0">
              <a:buNone/>
            </a:pPr>
            <a:endParaRPr lang="en-US" sz="1700" dirty="0" smtClean="0"/>
          </a:p>
        </p:txBody>
      </p:sp>
      <p:sp>
        <p:nvSpPr>
          <p:cNvPr id="3" name="Title 2"/>
          <p:cNvSpPr>
            <a:spLocks noGrp="1"/>
          </p:cNvSpPr>
          <p:nvPr>
            <p:ph type="title"/>
          </p:nvPr>
        </p:nvSpPr>
        <p:spPr/>
        <p:txBody>
          <a:bodyPr/>
          <a:lstStyle/>
          <a:p>
            <a:r>
              <a:rPr lang="en-US" dirty="0" smtClean="0"/>
              <a:t>Sample results THAT RELATE TO OUTCOME </a:t>
            </a:r>
            <a:r>
              <a:rPr lang="en-US" dirty="0" smtClean="0"/>
              <a:t>STATEMENT – Part 1</a:t>
            </a:r>
            <a:endParaRPr lang="en-US" dirty="0"/>
          </a:p>
        </p:txBody>
      </p:sp>
    </p:spTree>
    <p:extLst>
      <p:ext uri="{BB962C8B-B14F-4D97-AF65-F5344CB8AC3E}">
        <p14:creationId xmlns:p14="http://schemas.microsoft.com/office/powerpoint/2010/main" val="4135767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Qualitative Example:</a:t>
            </a:r>
          </a:p>
          <a:p>
            <a:pPr marL="45720" indent="0">
              <a:buNone/>
            </a:pPr>
            <a:r>
              <a:rPr lang="en-US" u="sng" dirty="0"/>
              <a:t>Outcome Statement</a:t>
            </a:r>
            <a:r>
              <a:rPr lang="en-US" dirty="0"/>
              <a:t> </a:t>
            </a:r>
            <a:r>
              <a:rPr lang="en-US" dirty="0" smtClean="0"/>
              <a:t>–</a:t>
            </a:r>
          </a:p>
          <a:p>
            <a:pPr marL="45720" indent="0">
              <a:buNone/>
            </a:pPr>
            <a:r>
              <a:rPr lang="en-US" sz="1600" dirty="0">
                <a:solidFill>
                  <a:srgbClr val="FF0000"/>
                </a:solidFill>
              </a:rPr>
              <a:t>AC’s Single Audit will have no more than two programmatic findings related to federal/state grants </a:t>
            </a:r>
            <a:r>
              <a:rPr lang="en-US" sz="1600" i="1" dirty="0">
                <a:solidFill>
                  <a:srgbClr val="FF0000"/>
                </a:solidFill>
              </a:rPr>
              <a:t> (Outcome Based on AC Strategic Plan through 2015: Task 4.6.2.2.2</a:t>
            </a:r>
            <a:r>
              <a:rPr lang="en-US" sz="1600" dirty="0" smtClean="0">
                <a:solidFill>
                  <a:srgbClr val="FF0000"/>
                </a:solidFill>
              </a:rPr>
              <a:t>).</a:t>
            </a:r>
          </a:p>
          <a:p>
            <a:pPr marL="45720" indent="0">
              <a:buNone/>
            </a:pPr>
            <a:endParaRPr lang="en-US" dirty="0"/>
          </a:p>
          <a:p>
            <a:pPr marL="45720" indent="0">
              <a:buNone/>
            </a:pPr>
            <a:r>
              <a:rPr lang="en-US" u="sng" dirty="0"/>
              <a:t>Results</a:t>
            </a:r>
            <a:r>
              <a:rPr lang="en-US" dirty="0"/>
              <a:t> – </a:t>
            </a:r>
            <a:endParaRPr lang="en-US" dirty="0">
              <a:solidFill>
                <a:srgbClr val="FF0000"/>
              </a:solidFill>
            </a:endParaRPr>
          </a:p>
          <a:p>
            <a:pPr marL="45720" indent="0">
              <a:buNone/>
            </a:pPr>
            <a:r>
              <a:rPr lang="en-US" sz="1600" dirty="0">
                <a:solidFill>
                  <a:srgbClr val="FF0000"/>
                </a:solidFill>
              </a:rPr>
              <a:t>The preliminary single audit report for FY11 includes 11 findings, all of which are classified as “significant deficiencies”, not “material weaknesses”.                 </a:t>
            </a:r>
          </a:p>
          <a:p>
            <a:pPr marL="45720" indent="0">
              <a:buNone/>
            </a:pPr>
            <a:endParaRPr lang="en-US" dirty="0"/>
          </a:p>
        </p:txBody>
      </p:sp>
      <p:sp>
        <p:nvSpPr>
          <p:cNvPr id="3" name="Title 2"/>
          <p:cNvSpPr>
            <a:spLocks noGrp="1"/>
          </p:cNvSpPr>
          <p:nvPr>
            <p:ph type="title"/>
          </p:nvPr>
        </p:nvSpPr>
        <p:spPr/>
        <p:txBody>
          <a:bodyPr/>
          <a:lstStyle/>
          <a:p>
            <a:r>
              <a:rPr lang="en-US" dirty="0"/>
              <a:t>Sample results THAT RELATE TO OUTCOME </a:t>
            </a:r>
            <a:r>
              <a:rPr lang="en-US" dirty="0" smtClean="0"/>
              <a:t>STATEMENT – Part 2</a:t>
            </a:r>
            <a:endParaRPr lang="en-US" dirty="0"/>
          </a:p>
        </p:txBody>
      </p:sp>
    </p:spTree>
    <p:extLst>
      <p:ext uri="{BB962C8B-B14F-4D97-AF65-F5344CB8AC3E}">
        <p14:creationId xmlns:p14="http://schemas.microsoft.com/office/powerpoint/2010/main" val="3838586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Holistic Review of Results</a:t>
            </a:r>
          </a:p>
          <a:p>
            <a:pPr lvl="1"/>
            <a:r>
              <a:rPr lang="en-US" dirty="0" smtClean="0"/>
              <a:t>Did you meet your outcome’s benchmark or intended end result?</a:t>
            </a:r>
          </a:p>
          <a:p>
            <a:pPr lvl="1"/>
            <a:r>
              <a:rPr lang="en-US" dirty="0" smtClean="0"/>
              <a:t>How do this year’s results compare to previous results?</a:t>
            </a:r>
          </a:p>
          <a:p>
            <a:pPr lvl="1"/>
            <a:r>
              <a:rPr lang="en-US" dirty="0" smtClean="0"/>
              <a:t>Is your data representative of the “true” results? </a:t>
            </a:r>
          </a:p>
          <a:p>
            <a:pPr lvl="2"/>
            <a:r>
              <a:rPr lang="en-US" dirty="0" smtClean="0"/>
              <a:t>If not, please provide information as to why the results are misleading and/or provide other factors not yet presented within the result’s section.</a:t>
            </a:r>
          </a:p>
          <a:p>
            <a:pPr lvl="2"/>
            <a:endParaRPr lang="en-US" dirty="0"/>
          </a:p>
          <a:p>
            <a:r>
              <a:rPr lang="en-US" dirty="0" smtClean="0"/>
              <a:t>Relating Results to Outcome</a:t>
            </a:r>
          </a:p>
          <a:p>
            <a:pPr lvl="1"/>
            <a:r>
              <a:rPr lang="en-US" dirty="0" smtClean="0"/>
              <a:t>Make sure your analysis is connected to your outcome statement and results</a:t>
            </a:r>
          </a:p>
          <a:p>
            <a:pPr lvl="1"/>
            <a:endParaRPr lang="en-US" dirty="0"/>
          </a:p>
        </p:txBody>
      </p:sp>
      <p:sp>
        <p:nvSpPr>
          <p:cNvPr id="3" name="Title 2"/>
          <p:cNvSpPr>
            <a:spLocks noGrp="1"/>
          </p:cNvSpPr>
          <p:nvPr>
            <p:ph type="title"/>
          </p:nvPr>
        </p:nvSpPr>
        <p:spPr/>
        <p:txBody>
          <a:bodyPr/>
          <a:lstStyle/>
          <a:p>
            <a:r>
              <a:rPr lang="en-US" dirty="0" smtClean="0"/>
              <a:t>Data Analysis</a:t>
            </a:r>
            <a:endParaRPr lang="en-US" dirty="0"/>
          </a:p>
        </p:txBody>
      </p:sp>
    </p:spTree>
    <p:extLst>
      <p:ext uri="{BB962C8B-B14F-4D97-AF65-F5344CB8AC3E}">
        <p14:creationId xmlns:p14="http://schemas.microsoft.com/office/powerpoint/2010/main" val="2552281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rmAutofit/>
          </a:bodyPr>
          <a:lstStyle/>
          <a:p>
            <a:r>
              <a:rPr lang="en-US" dirty="0" smtClean="0"/>
              <a:t>ANALYSIS </a:t>
            </a:r>
            <a:r>
              <a:rPr lang="en-US" dirty="0" smtClean="0"/>
              <a:t>EXAMPLE:</a:t>
            </a:r>
          </a:p>
          <a:p>
            <a:pPr marL="45720" indent="0">
              <a:buNone/>
            </a:pPr>
            <a:r>
              <a:rPr lang="en-US" sz="1600" dirty="0" smtClean="0">
                <a:solidFill>
                  <a:srgbClr val="FF0000"/>
                </a:solidFill>
              </a:rPr>
              <a:t>1.a</a:t>
            </a:r>
            <a:r>
              <a:rPr lang="en-US" sz="1600" dirty="0">
                <a:solidFill>
                  <a:srgbClr val="FF0000"/>
                </a:solidFill>
              </a:rPr>
              <a:t>. The benchmark was exceeded. Compared to the previous year, Fall 2010 students showed greater percent improvement, whereas in comparison to Spring/Summer 2010, the </a:t>
            </a:r>
            <a:r>
              <a:rPr lang="en-US" sz="1600" dirty="0" smtClean="0">
                <a:solidFill>
                  <a:srgbClr val="FF0000"/>
                </a:solidFill>
              </a:rPr>
              <a:t>Spring/Summer </a:t>
            </a:r>
            <a:r>
              <a:rPr lang="en-US" sz="1600" dirty="0">
                <a:solidFill>
                  <a:srgbClr val="FF0000"/>
                </a:solidFill>
              </a:rPr>
              <a:t>2011 students improved slightly </a:t>
            </a:r>
            <a:r>
              <a:rPr lang="en-US" sz="1600" dirty="0" smtClean="0">
                <a:solidFill>
                  <a:srgbClr val="FF0000"/>
                </a:solidFill>
              </a:rPr>
              <a:t>less.</a:t>
            </a:r>
            <a:br>
              <a:rPr lang="en-US" sz="1600" dirty="0" smtClean="0">
                <a:solidFill>
                  <a:srgbClr val="FF0000"/>
                </a:solidFill>
              </a:rPr>
            </a:br>
            <a:r>
              <a:rPr lang="en-US" sz="1600" dirty="0" smtClean="0">
                <a:solidFill>
                  <a:srgbClr val="FF0000"/>
                </a:solidFill>
              </a:rPr>
              <a:t/>
            </a:r>
            <a:br>
              <a:rPr lang="en-US" sz="1600" dirty="0" smtClean="0">
                <a:solidFill>
                  <a:srgbClr val="FF0000"/>
                </a:solidFill>
              </a:rPr>
            </a:br>
            <a:r>
              <a:rPr lang="en-US" sz="1600" dirty="0" smtClean="0">
                <a:solidFill>
                  <a:srgbClr val="FF0000"/>
                </a:solidFill>
              </a:rPr>
              <a:t>The </a:t>
            </a:r>
            <a:r>
              <a:rPr lang="en-US" sz="1600" dirty="0">
                <a:solidFill>
                  <a:srgbClr val="FF0000"/>
                </a:solidFill>
              </a:rPr>
              <a:t>number of students assessed in both semesters rose, especially </a:t>
            </a:r>
            <a:r>
              <a:rPr lang="en-US" sz="1600" dirty="0" smtClean="0">
                <a:solidFill>
                  <a:srgbClr val="FF0000"/>
                </a:solidFill>
              </a:rPr>
              <a:t>in </a:t>
            </a:r>
            <a:r>
              <a:rPr lang="en-US" sz="1600" dirty="0">
                <a:solidFill>
                  <a:srgbClr val="FF0000"/>
                </a:solidFill>
              </a:rPr>
              <a:t>the </a:t>
            </a:r>
            <a:r>
              <a:rPr lang="en-US" sz="1600" dirty="0" smtClean="0">
                <a:solidFill>
                  <a:srgbClr val="FF0000"/>
                </a:solidFill>
              </a:rPr>
              <a:t>    Spring/Summer </a:t>
            </a:r>
            <a:r>
              <a:rPr lang="en-US" sz="1600" dirty="0">
                <a:solidFill>
                  <a:srgbClr val="FF0000"/>
                </a:solidFill>
              </a:rPr>
              <a:t>2011 during which library instruction marketing efforts showed positive results, nearly doubling the number of students assessed compared to Spring/Summer 2010. </a:t>
            </a:r>
            <a:endParaRPr lang="en-US" sz="1600" dirty="0" smtClean="0">
              <a:solidFill>
                <a:srgbClr val="FF0000"/>
              </a:solidFill>
            </a:endParaRPr>
          </a:p>
          <a:p>
            <a:pPr marL="45720" indent="0">
              <a:buNone/>
            </a:pPr>
            <a:r>
              <a:rPr lang="en-US" sz="1600" dirty="0">
                <a:solidFill>
                  <a:srgbClr val="FF0000"/>
                </a:solidFill>
              </a:rPr>
              <a:t/>
            </a:r>
            <a:br>
              <a:rPr lang="en-US" sz="1600" dirty="0">
                <a:solidFill>
                  <a:srgbClr val="FF0000"/>
                </a:solidFill>
              </a:rPr>
            </a:br>
            <a:r>
              <a:rPr lang="en-US" sz="1600" dirty="0">
                <a:solidFill>
                  <a:srgbClr val="FF0000"/>
                </a:solidFill>
              </a:rPr>
              <a:t>The 2010-2011 chart above indicates both the total assessed and the total </a:t>
            </a:r>
            <a:r>
              <a:rPr lang="en-US" sz="1600" dirty="0" smtClean="0">
                <a:solidFill>
                  <a:srgbClr val="FF0000"/>
                </a:solidFill>
              </a:rPr>
              <a:t>instructed </a:t>
            </a:r>
            <a:r>
              <a:rPr lang="en-US" sz="1600" dirty="0" smtClean="0">
                <a:solidFill>
                  <a:schemeClr val="tx1"/>
                </a:solidFill>
              </a:rPr>
              <a:t>(note: chart was included in “Results” section)</a:t>
            </a:r>
            <a:r>
              <a:rPr lang="en-US" sz="1600" dirty="0" smtClean="0">
                <a:solidFill>
                  <a:srgbClr val="FF0000"/>
                </a:solidFill>
              </a:rPr>
              <a:t>. </a:t>
            </a:r>
            <a:r>
              <a:rPr lang="en-US" sz="1600" dirty="0">
                <a:solidFill>
                  <a:srgbClr val="FF0000"/>
                </a:solidFill>
              </a:rPr>
              <a:t/>
            </a:r>
            <a:br>
              <a:rPr lang="en-US" sz="1600" dirty="0">
                <a:solidFill>
                  <a:srgbClr val="FF0000"/>
                </a:solidFill>
              </a:rPr>
            </a:br>
            <a:endParaRPr lang="en-US" sz="1600" dirty="0" smtClean="0">
              <a:solidFill>
                <a:srgbClr val="FF0000"/>
              </a:solidFill>
            </a:endParaRPr>
          </a:p>
          <a:p>
            <a:pPr marL="45720" indent="0">
              <a:buNone/>
            </a:pPr>
            <a:r>
              <a:rPr lang="en-US" sz="1600" dirty="0" smtClean="0">
                <a:solidFill>
                  <a:srgbClr val="FF0000"/>
                </a:solidFill>
              </a:rPr>
              <a:t>Assessments </a:t>
            </a:r>
            <a:r>
              <a:rPr lang="en-US" sz="1600" dirty="0">
                <a:solidFill>
                  <a:srgbClr val="FF0000"/>
                </a:solidFill>
              </a:rPr>
              <a:t>were not done every time due to faculty priorities, available class time, and instructional setting limitations. Many more students received library research instruction but were not assessed.</a:t>
            </a:r>
          </a:p>
          <a:p>
            <a:pPr marL="45720" indent="0">
              <a:buNone/>
            </a:pPr>
            <a:endParaRPr lang="en-US" dirty="0"/>
          </a:p>
        </p:txBody>
      </p:sp>
      <p:sp>
        <p:nvSpPr>
          <p:cNvPr id="3" name="Title 2"/>
          <p:cNvSpPr>
            <a:spLocks noGrp="1"/>
          </p:cNvSpPr>
          <p:nvPr>
            <p:ph type="title"/>
          </p:nvPr>
        </p:nvSpPr>
        <p:spPr/>
        <p:txBody>
          <a:bodyPr/>
          <a:lstStyle/>
          <a:p>
            <a:r>
              <a:rPr lang="en-US" dirty="0" smtClean="0"/>
              <a:t>Sample analysis</a:t>
            </a:r>
            <a:endParaRPr lang="en-US" dirty="0"/>
          </a:p>
        </p:txBody>
      </p:sp>
    </p:spTree>
    <p:extLst>
      <p:ext uri="{BB962C8B-B14F-4D97-AF65-F5344CB8AC3E}">
        <p14:creationId xmlns:p14="http://schemas.microsoft.com/office/powerpoint/2010/main" val="1737828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“List any Improvements Made…”</a:t>
            </a:r>
          </a:p>
          <a:p>
            <a:pPr lvl="1"/>
            <a:r>
              <a:rPr lang="en-US" dirty="0" smtClean="0"/>
              <a:t>List any actions your </a:t>
            </a:r>
            <a:r>
              <a:rPr lang="en-US" dirty="0" smtClean="0"/>
              <a:t>department/office took</a:t>
            </a:r>
            <a:r>
              <a:rPr lang="en-US" dirty="0" smtClean="0"/>
              <a:t>, in the past year, to improve this outcome’s results</a:t>
            </a:r>
            <a:endParaRPr lang="en-US" dirty="0"/>
          </a:p>
          <a:p>
            <a:endParaRPr lang="en-US" dirty="0" smtClean="0"/>
          </a:p>
          <a:p>
            <a:r>
              <a:rPr lang="en-US" dirty="0" smtClean="0"/>
              <a:t>“Evaluate Why Improvements Were Successful/Were Not Successful”</a:t>
            </a:r>
          </a:p>
          <a:p>
            <a:pPr lvl="1"/>
            <a:r>
              <a:rPr lang="en-US" dirty="0" smtClean="0"/>
              <a:t>Provide any information (even preliminary information) on how your past efforts aided/did not aid you in meeting your outcome’s benchmark/end result</a:t>
            </a:r>
          </a:p>
          <a:p>
            <a:pPr marL="45720" indent="0">
              <a:buNone/>
            </a:pPr>
            <a:endParaRPr lang="en-US" dirty="0" smtClean="0"/>
          </a:p>
          <a:p>
            <a:r>
              <a:rPr lang="en-US" dirty="0" smtClean="0"/>
              <a:t>“Provide the Budget Information Needed…”</a:t>
            </a:r>
          </a:p>
          <a:p>
            <a:pPr lvl="1"/>
            <a:r>
              <a:rPr lang="en-US" dirty="0" smtClean="0"/>
              <a:t>These budgetary items may or may not be included in your annual budget</a:t>
            </a:r>
            <a:endParaRPr lang="en-US" dirty="0"/>
          </a:p>
        </p:txBody>
      </p:sp>
      <p:sp>
        <p:nvSpPr>
          <p:cNvPr id="3" name="Title 2"/>
          <p:cNvSpPr>
            <a:spLocks noGrp="1"/>
          </p:cNvSpPr>
          <p:nvPr>
            <p:ph type="title"/>
          </p:nvPr>
        </p:nvSpPr>
        <p:spPr/>
        <p:txBody>
          <a:bodyPr/>
          <a:lstStyle/>
          <a:p>
            <a:r>
              <a:rPr lang="en-US" dirty="0" smtClean="0"/>
              <a:t>Providing past improvements</a:t>
            </a:r>
            <a:endParaRPr lang="en-US" dirty="0"/>
          </a:p>
        </p:txBody>
      </p:sp>
    </p:spTree>
    <p:extLst>
      <p:ext uri="{BB962C8B-B14F-4D97-AF65-F5344CB8AC3E}">
        <p14:creationId xmlns:p14="http://schemas.microsoft.com/office/powerpoint/2010/main" val="1010051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10000"/>
          </a:bodyPr>
          <a:lstStyle/>
          <a:p>
            <a:r>
              <a:rPr lang="en-US" dirty="0"/>
              <a:t>“List any Improvements Made</a:t>
            </a:r>
            <a:r>
              <a:rPr lang="en-US" dirty="0" smtClean="0"/>
              <a:t>…”</a:t>
            </a:r>
          </a:p>
          <a:p>
            <a:pPr lvl="1"/>
            <a:r>
              <a:rPr lang="en-US" sz="1900" dirty="0" smtClean="0">
                <a:solidFill>
                  <a:srgbClr val="FF0000"/>
                </a:solidFill>
              </a:rPr>
              <a:t>State </a:t>
            </a:r>
            <a:r>
              <a:rPr lang="en-US" sz="1900" dirty="0">
                <a:solidFill>
                  <a:srgbClr val="FF0000"/>
                </a:solidFill>
              </a:rPr>
              <a:t>Re-certification of the College Record Schedule is ongoing.  </a:t>
            </a:r>
          </a:p>
          <a:p>
            <a:pPr lvl="1"/>
            <a:r>
              <a:rPr lang="en-US" sz="1900" dirty="0">
                <a:solidFill>
                  <a:srgbClr val="FF0000"/>
                </a:solidFill>
              </a:rPr>
              <a:t>Incorporating abandoned records into the inventory.</a:t>
            </a:r>
          </a:p>
          <a:p>
            <a:pPr marL="45720" indent="0">
              <a:buNone/>
            </a:pPr>
            <a:endParaRPr lang="en-US" dirty="0"/>
          </a:p>
          <a:p>
            <a:r>
              <a:rPr lang="en-US" dirty="0"/>
              <a:t>“Evaluate Why Improvements Were Successful/Were Not Successful</a:t>
            </a:r>
            <a:r>
              <a:rPr lang="en-US" dirty="0" smtClean="0"/>
              <a:t>”</a:t>
            </a:r>
          </a:p>
          <a:p>
            <a:pPr lvl="1"/>
            <a:r>
              <a:rPr lang="en-US" sz="1900" dirty="0">
                <a:solidFill>
                  <a:srgbClr val="FF0000"/>
                </a:solidFill>
              </a:rPr>
              <a:t>State Re-certification is successful because it exposes department personnel to a greater level of responsibility regarding the process of records scheduling and disposal.  This increase their participation and compliance for the institution.</a:t>
            </a:r>
          </a:p>
          <a:p>
            <a:pPr lvl="1"/>
            <a:r>
              <a:rPr lang="en-US" sz="1900" dirty="0">
                <a:solidFill>
                  <a:srgbClr val="FF0000"/>
                </a:solidFill>
              </a:rPr>
              <a:t>Too often, defunct college programs or closed staff &amp; faculty offices result in abandoned records. This material is left behind, in closets and store rooms, and then eventually winds up at the records storage building with no one taking ownership. The success here is - this “cleanup” wouldn’t happen properly (legally) if not for a functioning records program, records committee &amp; records officer administering the procedures.  </a:t>
            </a:r>
          </a:p>
          <a:p>
            <a:pPr marL="45720" indent="0">
              <a:buNone/>
            </a:pPr>
            <a:endParaRPr lang="en-US" dirty="0"/>
          </a:p>
          <a:p>
            <a:r>
              <a:rPr lang="en-US" dirty="0"/>
              <a:t>“Provide the Budget Information Needed</a:t>
            </a:r>
            <a:r>
              <a:rPr lang="en-US" dirty="0" smtClean="0"/>
              <a:t>…”</a:t>
            </a:r>
          </a:p>
          <a:p>
            <a:pPr lvl="1"/>
            <a:r>
              <a:rPr lang="en-US" sz="1900" dirty="0">
                <a:solidFill>
                  <a:srgbClr val="FF0000"/>
                </a:solidFill>
              </a:rPr>
              <a:t>The software used to manage the program was created by AC staff in 2007.  </a:t>
            </a:r>
          </a:p>
          <a:p>
            <a:pPr lvl="1"/>
            <a:r>
              <a:rPr lang="en-US" sz="1900" dirty="0">
                <a:solidFill>
                  <a:srgbClr val="FF0000"/>
                </a:solidFill>
              </a:rPr>
              <a:t>All other material used to run the program is included in the current budget.</a:t>
            </a:r>
          </a:p>
          <a:p>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Sample past improvements</a:t>
            </a:r>
            <a:endParaRPr lang="en-US" dirty="0"/>
          </a:p>
        </p:txBody>
      </p:sp>
    </p:spTree>
    <p:extLst>
      <p:ext uri="{BB962C8B-B14F-4D97-AF65-F5344CB8AC3E}">
        <p14:creationId xmlns:p14="http://schemas.microsoft.com/office/powerpoint/2010/main" val="3284304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681729"/>
          </a:xfrm>
        </p:spPr>
        <p:txBody>
          <a:bodyPr>
            <a:normAutofit fontScale="92500" lnSpcReduction="20000"/>
          </a:bodyPr>
          <a:lstStyle/>
          <a:p>
            <a:r>
              <a:rPr lang="en-US" dirty="0" smtClean="0"/>
              <a:t>“Person Responsible”</a:t>
            </a:r>
          </a:p>
          <a:p>
            <a:pPr lvl="1"/>
            <a:r>
              <a:rPr lang="en-US" dirty="0" smtClean="0"/>
              <a:t>Can be specific (e.g. </a:t>
            </a:r>
            <a:r>
              <a:rPr lang="en-US" dirty="0" smtClean="0"/>
              <a:t>John Smith, Vice President </a:t>
            </a:r>
            <a:r>
              <a:rPr lang="en-US" dirty="0" smtClean="0"/>
              <a:t>of Made up </a:t>
            </a:r>
            <a:r>
              <a:rPr lang="en-US" dirty="0" smtClean="0"/>
              <a:t>Department) </a:t>
            </a:r>
            <a:r>
              <a:rPr lang="en-US" dirty="0" smtClean="0"/>
              <a:t>or vague (e.g. </a:t>
            </a:r>
            <a:r>
              <a:rPr lang="en-US" dirty="0" smtClean="0"/>
              <a:t>all student affairs personnel)</a:t>
            </a:r>
            <a:endParaRPr lang="en-US" dirty="0" smtClean="0"/>
          </a:p>
          <a:p>
            <a:pPr lvl="1"/>
            <a:r>
              <a:rPr lang="en-US" dirty="0" smtClean="0"/>
              <a:t>Note: Everyone listed as “responsible” should be aware of this outcome</a:t>
            </a:r>
          </a:p>
          <a:p>
            <a:pPr marL="365760" lvl="1" indent="0">
              <a:buNone/>
            </a:pPr>
            <a:endParaRPr lang="en-US" dirty="0" smtClean="0"/>
          </a:p>
          <a:p>
            <a:r>
              <a:rPr lang="en-US" dirty="0" smtClean="0"/>
              <a:t>“Action Plan”</a:t>
            </a:r>
          </a:p>
          <a:p>
            <a:pPr lvl="1"/>
            <a:r>
              <a:rPr lang="en-US" dirty="0" smtClean="0"/>
              <a:t>Be as specific as possible (e.g. turn </a:t>
            </a:r>
            <a:r>
              <a:rPr lang="en-US" dirty="0" smtClean="0"/>
              <a:t>“educate faculty” </a:t>
            </a:r>
            <a:r>
              <a:rPr lang="en-US" dirty="0" smtClean="0"/>
              <a:t>to information on what you </a:t>
            </a:r>
            <a:r>
              <a:rPr lang="en-US" dirty="0" smtClean="0"/>
              <a:t>will do to educate faculty)</a:t>
            </a:r>
            <a:endParaRPr lang="en-US" dirty="0" smtClean="0"/>
          </a:p>
          <a:p>
            <a:pPr lvl="1"/>
            <a:endParaRPr lang="en-US" dirty="0" smtClean="0"/>
          </a:p>
          <a:p>
            <a:r>
              <a:rPr lang="en-US" dirty="0" smtClean="0"/>
              <a:t>“Expected Time Frame Needed to Implement Action Plan…”</a:t>
            </a:r>
          </a:p>
          <a:p>
            <a:pPr lvl="1"/>
            <a:r>
              <a:rPr lang="en-US" dirty="0" smtClean="0"/>
              <a:t>Be as specific as possible (e.g. “By the end of the spring 2012 term”)</a:t>
            </a:r>
          </a:p>
          <a:p>
            <a:pPr lvl="1"/>
            <a:endParaRPr lang="en-US" dirty="0" smtClean="0"/>
          </a:p>
          <a:p>
            <a:r>
              <a:rPr lang="en-US" dirty="0" smtClean="0"/>
              <a:t>“Budget Information…”</a:t>
            </a:r>
          </a:p>
          <a:p>
            <a:pPr lvl="1"/>
            <a:r>
              <a:rPr lang="en-US" dirty="0"/>
              <a:t>These budgetary items may or may not be included in your annual budget</a:t>
            </a:r>
          </a:p>
          <a:p>
            <a:pPr lvl="1"/>
            <a:r>
              <a:rPr lang="en-US" dirty="0" smtClean="0"/>
              <a:t>Note: These budgetary items </a:t>
            </a:r>
            <a:r>
              <a:rPr lang="en-US" u="sng" dirty="0" smtClean="0"/>
              <a:t>will</a:t>
            </a:r>
            <a:r>
              <a:rPr lang="en-US" dirty="0" smtClean="0"/>
              <a:t> be viewed by the President’s Cabinet so if you have unmet need to accomplish goals/outcomes that are important to the college, this section is very important.</a:t>
            </a:r>
            <a:endParaRPr lang="en-US" dirty="0"/>
          </a:p>
        </p:txBody>
      </p:sp>
      <p:sp>
        <p:nvSpPr>
          <p:cNvPr id="3" name="Title 2"/>
          <p:cNvSpPr>
            <a:spLocks noGrp="1"/>
          </p:cNvSpPr>
          <p:nvPr>
            <p:ph type="title"/>
          </p:nvPr>
        </p:nvSpPr>
        <p:spPr/>
        <p:txBody>
          <a:bodyPr/>
          <a:lstStyle/>
          <a:p>
            <a:r>
              <a:rPr lang="en-US" dirty="0" smtClean="0"/>
              <a:t>Creating a Future Action plan</a:t>
            </a:r>
            <a:endParaRPr lang="en-US" dirty="0"/>
          </a:p>
        </p:txBody>
      </p:sp>
    </p:spTree>
    <p:extLst>
      <p:ext uri="{BB962C8B-B14F-4D97-AF65-F5344CB8AC3E}">
        <p14:creationId xmlns:p14="http://schemas.microsoft.com/office/powerpoint/2010/main" val="1066992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a:bodyPr>
          <a:lstStyle/>
          <a:p>
            <a:r>
              <a:rPr lang="en-US" sz="1900" dirty="0"/>
              <a:t>“Person Responsible</a:t>
            </a:r>
            <a:r>
              <a:rPr lang="en-US" sz="1900" dirty="0" smtClean="0"/>
              <a:t>”</a:t>
            </a:r>
          </a:p>
          <a:p>
            <a:pPr marL="45720" indent="0">
              <a:buNone/>
            </a:pPr>
            <a:r>
              <a:rPr lang="en-US" sz="1600" dirty="0" smtClean="0">
                <a:solidFill>
                  <a:srgbClr val="FF0000"/>
                </a:solidFill>
              </a:rPr>
              <a:t>Brian Frank</a:t>
            </a:r>
            <a:endParaRPr lang="en-US" sz="1600" dirty="0">
              <a:solidFill>
                <a:srgbClr val="FF0000"/>
              </a:solidFill>
            </a:endParaRPr>
          </a:p>
          <a:p>
            <a:pPr marL="45720" indent="0">
              <a:buNone/>
            </a:pPr>
            <a:endParaRPr lang="en-US" sz="1900" dirty="0"/>
          </a:p>
          <a:p>
            <a:r>
              <a:rPr lang="en-US" sz="1900" dirty="0"/>
              <a:t>“Action Plan</a:t>
            </a:r>
            <a:r>
              <a:rPr lang="en-US" sz="1900" dirty="0" smtClean="0"/>
              <a:t>”</a:t>
            </a:r>
          </a:p>
          <a:p>
            <a:pPr marL="45720" indent="0">
              <a:buNone/>
            </a:pPr>
            <a:r>
              <a:rPr lang="en-US" sz="1600" dirty="0" smtClean="0">
                <a:solidFill>
                  <a:srgbClr val="FF0000"/>
                </a:solidFill>
              </a:rPr>
              <a:t>Schedule times for members of student groups to promote academic and extracurricular activities at Amarillo College through on-air interviews and pre-recorded announcements to air on KACV-FM.</a:t>
            </a:r>
            <a:endParaRPr lang="en-US" sz="1600" dirty="0">
              <a:solidFill>
                <a:srgbClr val="FF0000"/>
              </a:solidFill>
            </a:endParaRPr>
          </a:p>
          <a:p>
            <a:pPr marL="365760" lvl="1" indent="0">
              <a:buNone/>
            </a:pPr>
            <a:endParaRPr lang="en-US" sz="1900" dirty="0"/>
          </a:p>
          <a:p>
            <a:r>
              <a:rPr lang="en-US" sz="1900" dirty="0"/>
              <a:t>“Expected Time Frame Needed to Implement Action Plan</a:t>
            </a:r>
            <a:r>
              <a:rPr lang="en-US" sz="1900" dirty="0" smtClean="0"/>
              <a:t>…”</a:t>
            </a:r>
            <a:endParaRPr lang="en-US" sz="1900" dirty="0"/>
          </a:p>
          <a:p>
            <a:pPr marL="45720" indent="0">
              <a:buNone/>
            </a:pPr>
            <a:r>
              <a:rPr lang="en-US" sz="1600" dirty="0" smtClean="0">
                <a:solidFill>
                  <a:srgbClr val="FF0000"/>
                </a:solidFill>
              </a:rPr>
              <a:t>2011-2012 year</a:t>
            </a:r>
          </a:p>
          <a:p>
            <a:pPr marL="45720" indent="0">
              <a:buNone/>
            </a:pPr>
            <a:endParaRPr lang="en-US" sz="1900" dirty="0"/>
          </a:p>
          <a:p>
            <a:r>
              <a:rPr lang="en-US" sz="1900" dirty="0"/>
              <a:t>“Budget Information</a:t>
            </a:r>
            <a:r>
              <a:rPr lang="en-US" sz="1900" dirty="0" smtClean="0"/>
              <a:t>…”</a:t>
            </a:r>
          </a:p>
          <a:p>
            <a:pPr marL="45720" indent="0">
              <a:buNone/>
            </a:pPr>
            <a:r>
              <a:rPr lang="en-US" sz="1600" dirty="0" smtClean="0">
                <a:solidFill>
                  <a:srgbClr val="FF0000"/>
                </a:solidFill>
              </a:rPr>
              <a:t>KACV-FM Operating Budget</a:t>
            </a:r>
            <a:endParaRPr lang="en-US" sz="1600" dirty="0">
              <a:solidFill>
                <a:srgbClr val="FF0000"/>
              </a:solidFill>
            </a:endParaRPr>
          </a:p>
        </p:txBody>
      </p:sp>
      <p:sp>
        <p:nvSpPr>
          <p:cNvPr id="3" name="Title 2"/>
          <p:cNvSpPr>
            <a:spLocks noGrp="1"/>
          </p:cNvSpPr>
          <p:nvPr>
            <p:ph type="title"/>
          </p:nvPr>
        </p:nvSpPr>
        <p:spPr/>
        <p:txBody>
          <a:bodyPr/>
          <a:lstStyle/>
          <a:p>
            <a:r>
              <a:rPr lang="en-US" dirty="0" smtClean="0"/>
              <a:t>Sample action plan</a:t>
            </a:r>
            <a:endParaRPr lang="en-US" dirty="0"/>
          </a:p>
        </p:txBody>
      </p:sp>
    </p:spTree>
    <p:extLst>
      <p:ext uri="{BB962C8B-B14F-4D97-AF65-F5344CB8AC3E}">
        <p14:creationId xmlns:p14="http://schemas.microsoft.com/office/powerpoint/2010/main" val="3163654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PET Training (Slides 3-18)</a:t>
            </a:r>
          </a:p>
          <a:p>
            <a:r>
              <a:rPr lang="en-US" sz="2400" dirty="0" smtClean="0"/>
              <a:t>PET Evaluation (Slides 19-20)</a:t>
            </a:r>
            <a:endParaRPr lang="en-US" sz="2400" dirty="0"/>
          </a:p>
        </p:txBody>
      </p:sp>
      <p:sp>
        <p:nvSpPr>
          <p:cNvPr id="3" name="Title 2"/>
          <p:cNvSpPr>
            <a:spLocks noGrp="1"/>
          </p:cNvSpPr>
          <p:nvPr>
            <p:ph type="title"/>
          </p:nvPr>
        </p:nvSpPr>
        <p:spPr/>
        <p:txBody>
          <a:bodyPr/>
          <a:lstStyle/>
          <a:p>
            <a:r>
              <a:rPr lang="en-US" dirty="0" smtClean="0"/>
              <a:t>PET TRAINING SLIDES</a:t>
            </a:r>
            <a:endParaRPr lang="en-US" dirty="0"/>
          </a:p>
        </p:txBody>
      </p:sp>
    </p:spTree>
    <p:extLst>
      <p:ext uri="{BB962C8B-B14F-4D97-AF65-F5344CB8AC3E}">
        <p14:creationId xmlns:p14="http://schemas.microsoft.com/office/powerpoint/2010/main" val="3051275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Use the </a:t>
            </a:r>
            <a:r>
              <a:rPr lang="en-US" dirty="0" smtClean="0">
                <a:hlinkClick r:id="rId2"/>
              </a:rPr>
              <a:t>PET Response Form</a:t>
            </a:r>
            <a:r>
              <a:rPr lang="en-US" dirty="0" smtClean="0"/>
              <a:t> to evaluate each PET Form.</a:t>
            </a:r>
          </a:p>
          <a:p>
            <a:pPr marL="45720" indent="0">
              <a:buNone/>
            </a:pPr>
            <a:endParaRPr lang="en-US" dirty="0" smtClean="0"/>
          </a:p>
          <a:p>
            <a:r>
              <a:rPr lang="en-US" dirty="0" smtClean="0"/>
              <a:t>Tips for Evaluation:</a:t>
            </a:r>
          </a:p>
          <a:p>
            <a:pPr lvl="1"/>
            <a:r>
              <a:rPr lang="en-US" dirty="0" smtClean="0"/>
              <a:t>Make sure that every </a:t>
            </a:r>
            <a:r>
              <a:rPr lang="en-US" dirty="0" smtClean="0"/>
              <a:t>department/office </a:t>
            </a:r>
            <a:r>
              <a:rPr lang="en-US" dirty="0" smtClean="0"/>
              <a:t>that should be addressed in the PET form meets the minimum PET requirements.</a:t>
            </a:r>
          </a:p>
          <a:p>
            <a:pPr lvl="1"/>
            <a:r>
              <a:rPr lang="en-US" dirty="0"/>
              <a:t>Look for red flags (e.g. if a benchmark is not met, but the </a:t>
            </a:r>
            <a:r>
              <a:rPr lang="en-US" dirty="0" smtClean="0"/>
              <a:t>department/office </a:t>
            </a:r>
            <a:r>
              <a:rPr lang="en-US" dirty="0"/>
              <a:t>does not provide an action plan</a:t>
            </a:r>
            <a:r>
              <a:rPr lang="en-US" dirty="0" smtClean="0"/>
              <a:t>.)</a:t>
            </a:r>
          </a:p>
          <a:p>
            <a:pPr lvl="1"/>
            <a:r>
              <a:rPr lang="en-US" dirty="0" smtClean="0"/>
              <a:t>Try to offer positive comments as well as areas for improvement.</a:t>
            </a:r>
          </a:p>
          <a:p>
            <a:pPr lvl="1"/>
            <a:r>
              <a:rPr lang="en-US" dirty="0" smtClean="0"/>
              <a:t>If a minimum PET requirement is implicit, but obvious or just in the wrong section of the PET form, give “credit” so as to not nitpick minor issues.</a:t>
            </a:r>
          </a:p>
          <a:p>
            <a:pPr marL="45720" indent="0">
              <a:buNone/>
            </a:pPr>
            <a:endParaRPr lang="en-US" dirty="0" smtClean="0"/>
          </a:p>
          <a:p>
            <a:r>
              <a:rPr lang="en-US" dirty="0" smtClean="0"/>
              <a:t>See </a:t>
            </a:r>
            <a:r>
              <a:rPr lang="en-US" dirty="0" smtClean="0"/>
              <a:t>sample </a:t>
            </a:r>
            <a:r>
              <a:rPr lang="en-US" dirty="0" smtClean="0">
                <a:hlinkClick r:id="rId3"/>
              </a:rPr>
              <a:t>PET </a:t>
            </a:r>
            <a:r>
              <a:rPr lang="en-US" dirty="0" smtClean="0">
                <a:hlinkClick r:id="rId3"/>
              </a:rPr>
              <a:t>Form </a:t>
            </a:r>
            <a:r>
              <a:rPr lang="en-US" dirty="0" smtClean="0"/>
              <a:t>and </a:t>
            </a:r>
            <a:r>
              <a:rPr lang="en-US" dirty="0" smtClean="0">
                <a:hlinkClick r:id="rId4"/>
              </a:rPr>
              <a:t>Response </a:t>
            </a:r>
            <a:r>
              <a:rPr lang="en-US" dirty="0" smtClean="0">
                <a:hlinkClick r:id="rId4"/>
              </a:rPr>
              <a:t>Form</a:t>
            </a:r>
            <a:r>
              <a:rPr lang="en-US" dirty="0" smtClean="0"/>
              <a:t>.</a:t>
            </a:r>
          </a:p>
          <a:p>
            <a:pPr lvl="1"/>
            <a:r>
              <a:rPr lang="en-US" dirty="0" smtClean="0"/>
              <a:t>Note: The above samples are for an instructional department, but the same, basic evaluation principles apply</a:t>
            </a:r>
            <a:endParaRPr lang="en-US" dirty="0"/>
          </a:p>
        </p:txBody>
      </p:sp>
      <p:sp>
        <p:nvSpPr>
          <p:cNvPr id="3" name="Title 2"/>
          <p:cNvSpPr>
            <a:spLocks noGrp="1"/>
          </p:cNvSpPr>
          <p:nvPr>
            <p:ph type="title"/>
          </p:nvPr>
        </p:nvSpPr>
        <p:spPr/>
        <p:txBody>
          <a:bodyPr/>
          <a:lstStyle/>
          <a:p>
            <a:r>
              <a:rPr lang="en-US" dirty="0" smtClean="0"/>
              <a:t>Evaluating PET Forms</a:t>
            </a:r>
            <a:endParaRPr lang="en-US" dirty="0"/>
          </a:p>
        </p:txBody>
      </p:sp>
    </p:spTree>
    <p:extLst>
      <p:ext uri="{BB962C8B-B14F-4D97-AF65-F5344CB8AC3E}">
        <p14:creationId xmlns:p14="http://schemas.microsoft.com/office/powerpoint/2010/main" val="5123700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a:t>
            </a:r>
            <a:r>
              <a:rPr lang="en-US" dirty="0" smtClean="0"/>
              <a:t>department/office </a:t>
            </a:r>
            <a:r>
              <a:rPr lang="en-US" dirty="0"/>
              <a:t>will be sent the form and the </a:t>
            </a:r>
            <a:r>
              <a:rPr lang="en-US" dirty="0" smtClean="0"/>
              <a:t>modified “</a:t>
            </a:r>
            <a:r>
              <a:rPr lang="en-US" dirty="0" smtClean="0">
                <a:hlinkClick r:id="rId2"/>
              </a:rPr>
              <a:t>Response </a:t>
            </a:r>
            <a:r>
              <a:rPr lang="en-US" dirty="0">
                <a:hlinkClick r:id="rId2"/>
              </a:rPr>
              <a:t>Letter</a:t>
            </a:r>
            <a:r>
              <a:rPr lang="en-US" dirty="0"/>
              <a:t>” and can make any additionally-needed edits to their PET form prior to the final submission</a:t>
            </a:r>
            <a:r>
              <a:rPr lang="en-US" dirty="0" smtClean="0"/>
              <a:t>.</a:t>
            </a:r>
          </a:p>
          <a:p>
            <a:endParaRPr lang="en-US" dirty="0"/>
          </a:p>
          <a:p>
            <a:r>
              <a:rPr lang="en-US" dirty="0" smtClean="0"/>
              <a:t>The department/program can submit final edits to the Assessments Coordinator and a final evaluation will occur.</a:t>
            </a:r>
          </a:p>
          <a:p>
            <a:endParaRPr lang="en-US" dirty="0" smtClean="0"/>
          </a:p>
          <a:p>
            <a:r>
              <a:rPr lang="en-US" dirty="0" smtClean="0"/>
              <a:t>The results and information will be viewed by the </a:t>
            </a:r>
            <a:r>
              <a:rPr lang="en-US" dirty="0" smtClean="0"/>
              <a:t>Non-Instructional Assessment Committee, </a:t>
            </a:r>
            <a:r>
              <a:rPr lang="en-US" dirty="0" smtClean="0"/>
              <a:t>President’s Cabinet, and final PET reports will be created and stored on the Planning &amp; Advancement Web page.</a:t>
            </a:r>
            <a:endParaRPr lang="en-US" dirty="0"/>
          </a:p>
        </p:txBody>
      </p:sp>
      <p:sp>
        <p:nvSpPr>
          <p:cNvPr id="3" name="Title 2"/>
          <p:cNvSpPr>
            <a:spLocks noGrp="1"/>
          </p:cNvSpPr>
          <p:nvPr>
            <p:ph type="title"/>
          </p:nvPr>
        </p:nvSpPr>
        <p:spPr/>
        <p:txBody>
          <a:bodyPr/>
          <a:lstStyle/>
          <a:p>
            <a:r>
              <a:rPr lang="en-US" dirty="0" smtClean="0"/>
              <a:t>Final PET evaluation Steps	</a:t>
            </a:r>
            <a:endParaRPr lang="en-US" dirty="0"/>
          </a:p>
        </p:txBody>
      </p:sp>
    </p:spTree>
    <p:extLst>
      <p:ext uri="{BB962C8B-B14F-4D97-AF65-F5344CB8AC3E}">
        <p14:creationId xmlns:p14="http://schemas.microsoft.com/office/powerpoint/2010/main" val="6875039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2895599"/>
            <a:ext cx="8407893" cy="3230879"/>
          </a:xfrm>
        </p:spPr>
        <p:txBody>
          <a:bodyPr/>
          <a:lstStyle/>
          <a:p>
            <a:pPr marL="45720" indent="0" algn="ctr">
              <a:buNone/>
            </a:pPr>
            <a:r>
              <a:rPr lang="en-US" sz="2400" dirty="0"/>
              <a:t>Kristin McDonald-Willey</a:t>
            </a:r>
            <a:r>
              <a:rPr lang="en-US" sz="1600" dirty="0"/>
              <a:t/>
            </a:r>
            <a:br>
              <a:rPr lang="en-US" sz="1600" dirty="0"/>
            </a:br>
            <a:r>
              <a:rPr lang="en-US" dirty="0"/>
              <a:t>Assessments Coordinator</a:t>
            </a:r>
            <a:br>
              <a:rPr lang="en-US" dirty="0"/>
            </a:br>
            <a:r>
              <a:rPr lang="en-US" dirty="0" smtClean="0"/>
              <a:t>371-5420</a:t>
            </a:r>
          </a:p>
          <a:p>
            <a:pPr marL="45720" indent="0" algn="ctr">
              <a:buNone/>
            </a:pPr>
            <a:r>
              <a:rPr lang="en-US" dirty="0" smtClean="0"/>
              <a:t>kmw@actx.edu</a:t>
            </a:r>
            <a:endParaRPr lang="en-US" dirty="0"/>
          </a:p>
          <a:p>
            <a:endParaRPr lang="en-US" dirty="0"/>
          </a:p>
        </p:txBody>
      </p:sp>
      <p:sp>
        <p:nvSpPr>
          <p:cNvPr id="3" name="Title 2"/>
          <p:cNvSpPr>
            <a:spLocks noGrp="1"/>
          </p:cNvSpPr>
          <p:nvPr>
            <p:ph type="title"/>
          </p:nvPr>
        </p:nvSpPr>
        <p:spPr/>
        <p:txBody>
          <a:bodyPr/>
          <a:lstStyle/>
          <a:p>
            <a:r>
              <a:rPr lang="en-US" dirty="0" smtClean="0"/>
              <a:t>Contact</a:t>
            </a:r>
            <a:endParaRPr lang="en-US" dirty="0"/>
          </a:p>
        </p:txBody>
      </p:sp>
    </p:spTree>
    <p:extLst>
      <p:ext uri="{BB962C8B-B14F-4D97-AF65-F5344CB8AC3E}">
        <p14:creationId xmlns:p14="http://schemas.microsoft.com/office/powerpoint/2010/main" val="30225569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All of the </a:t>
            </a:r>
            <a:r>
              <a:rPr lang="en-US" dirty="0" smtClean="0"/>
              <a:t>PET samples </a:t>
            </a:r>
            <a:r>
              <a:rPr lang="en-US" dirty="0"/>
              <a:t>came from 2010-2011 or 2011-2012 </a:t>
            </a:r>
            <a:r>
              <a:rPr lang="en-US" dirty="0" smtClean="0"/>
              <a:t>Non-Instructional </a:t>
            </a:r>
            <a:r>
              <a:rPr lang="en-US" dirty="0"/>
              <a:t>PET Forms. When necessary, minor tweaks were made to some of the examples.</a:t>
            </a:r>
          </a:p>
        </p:txBody>
      </p:sp>
      <p:sp>
        <p:nvSpPr>
          <p:cNvPr id="3" name="Title 2"/>
          <p:cNvSpPr>
            <a:spLocks noGrp="1"/>
          </p:cNvSpPr>
          <p:nvPr>
            <p:ph type="title"/>
          </p:nvPr>
        </p:nvSpPr>
        <p:spPr/>
        <p:txBody>
          <a:bodyPr/>
          <a:lstStyle/>
          <a:p>
            <a:r>
              <a:rPr lang="en-US" dirty="0" smtClean="0"/>
              <a:t>Presentation Content</a:t>
            </a:r>
            <a:endParaRPr lang="en-US" dirty="0"/>
          </a:p>
        </p:txBody>
      </p:sp>
    </p:spTree>
    <p:extLst>
      <p:ext uri="{BB962C8B-B14F-4D97-AF65-F5344CB8AC3E}">
        <p14:creationId xmlns:p14="http://schemas.microsoft.com/office/powerpoint/2010/main" val="2139486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rPr>
              <a:t>Planning and Evaluation Tracking (PET) Web page</a:t>
            </a:r>
            <a:endParaRPr lang="en-US" dirty="0" smtClean="0"/>
          </a:p>
          <a:p>
            <a:pPr lvl="1"/>
            <a:r>
              <a:rPr lang="en-US" dirty="0" smtClean="0">
                <a:hlinkClick r:id="rId3"/>
              </a:rPr>
              <a:t>PET Template</a:t>
            </a:r>
            <a:endParaRPr lang="en-US" dirty="0" smtClean="0"/>
          </a:p>
          <a:p>
            <a:pPr lvl="1"/>
            <a:r>
              <a:rPr lang="en-US" dirty="0" smtClean="0">
                <a:hlinkClick r:id="rId4"/>
              </a:rPr>
              <a:t>PET Submission Guidelines</a:t>
            </a:r>
            <a:endParaRPr lang="en-US" dirty="0" smtClean="0"/>
          </a:p>
          <a:p>
            <a:pPr lvl="1"/>
            <a:r>
              <a:rPr lang="en-US" dirty="0" smtClean="0">
                <a:hlinkClick r:id="rId5"/>
              </a:rPr>
              <a:t>PET Methodology</a:t>
            </a:r>
            <a:endParaRPr lang="en-US" dirty="0" smtClean="0"/>
          </a:p>
          <a:p>
            <a:endParaRPr lang="en-US" dirty="0"/>
          </a:p>
          <a:p>
            <a:r>
              <a:rPr lang="en-US" dirty="0" smtClean="0"/>
              <a:t>Minimum PET Requirements</a:t>
            </a:r>
          </a:p>
          <a:p>
            <a:pPr lvl="1"/>
            <a:r>
              <a:rPr lang="en-US" dirty="0" smtClean="0"/>
              <a:t>1 Goal and Outcome from the Strategic Plan</a:t>
            </a:r>
          </a:p>
          <a:p>
            <a:pPr lvl="1"/>
            <a:r>
              <a:rPr lang="en-US" dirty="0" smtClean="0"/>
              <a:t>1 Direct Outcome</a:t>
            </a:r>
          </a:p>
          <a:p>
            <a:pPr lvl="1"/>
            <a:r>
              <a:rPr lang="en-US" dirty="0" smtClean="0"/>
              <a:t>1 Result</a:t>
            </a:r>
          </a:p>
          <a:p>
            <a:pPr lvl="1"/>
            <a:r>
              <a:rPr lang="en-US" dirty="0" smtClean="0"/>
              <a:t>1 Improvement</a:t>
            </a:r>
          </a:p>
          <a:p>
            <a:pPr lvl="1"/>
            <a:r>
              <a:rPr lang="en-US" dirty="0" smtClean="0"/>
              <a:t>1 New Plan of Action</a:t>
            </a:r>
          </a:p>
        </p:txBody>
      </p:sp>
      <p:sp>
        <p:nvSpPr>
          <p:cNvPr id="3" name="Title 2"/>
          <p:cNvSpPr>
            <a:spLocks noGrp="1"/>
          </p:cNvSpPr>
          <p:nvPr>
            <p:ph type="title"/>
          </p:nvPr>
        </p:nvSpPr>
        <p:spPr/>
        <p:txBody>
          <a:bodyPr/>
          <a:lstStyle/>
          <a:p>
            <a:r>
              <a:rPr lang="en-US" dirty="0" smtClean="0"/>
              <a:t>PET OVerview</a:t>
            </a:r>
            <a:endParaRPr lang="en-US" dirty="0"/>
          </a:p>
        </p:txBody>
      </p:sp>
    </p:spTree>
    <p:extLst>
      <p:ext uri="{BB962C8B-B14F-4D97-AF65-F5344CB8AC3E}">
        <p14:creationId xmlns:p14="http://schemas.microsoft.com/office/powerpoint/2010/main" val="1341316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“Person Responsible for this Form”</a:t>
            </a:r>
          </a:p>
          <a:p>
            <a:pPr lvl="1"/>
            <a:r>
              <a:rPr lang="en-US" dirty="0" smtClean="0"/>
              <a:t>The person responsible is the lead writer and the person to whom questions about the PET form can be directed</a:t>
            </a:r>
          </a:p>
          <a:p>
            <a:pPr lvl="1"/>
            <a:r>
              <a:rPr lang="en-US" dirty="0" smtClean="0"/>
              <a:t>Please encourage multiple people to have a voice in the PET process</a:t>
            </a:r>
          </a:p>
          <a:p>
            <a:pPr marL="365760" lvl="1" indent="0">
              <a:buNone/>
            </a:pPr>
            <a:endParaRPr lang="en-US" dirty="0" smtClean="0"/>
          </a:p>
          <a:p>
            <a:r>
              <a:rPr lang="en-US" dirty="0" smtClean="0"/>
              <a:t>“Purpose Statement (With Last Updated Date)”</a:t>
            </a:r>
          </a:p>
          <a:p>
            <a:pPr marL="365760" lvl="1" indent="0">
              <a:buNone/>
            </a:pPr>
            <a:r>
              <a:rPr lang="en-US" u="sng" dirty="0" smtClean="0"/>
              <a:t>A good purpose </a:t>
            </a:r>
            <a:r>
              <a:rPr lang="en-US" u="sng" dirty="0"/>
              <a:t>s</a:t>
            </a:r>
            <a:r>
              <a:rPr lang="en-US" u="sng" dirty="0" smtClean="0"/>
              <a:t>tatement should</a:t>
            </a:r>
          </a:p>
          <a:p>
            <a:pPr lvl="1"/>
            <a:r>
              <a:rPr lang="en-US" dirty="0" smtClean="0"/>
              <a:t>align with </a:t>
            </a:r>
            <a:r>
              <a:rPr lang="en-US" dirty="0" smtClean="0">
                <a:hlinkClick r:id="rId2"/>
              </a:rPr>
              <a:t>AC’s mission, values, vision, core purpose, and goals</a:t>
            </a:r>
            <a:endParaRPr lang="en-US" dirty="0" smtClean="0"/>
          </a:p>
          <a:p>
            <a:pPr lvl="1"/>
            <a:r>
              <a:rPr lang="en-US" dirty="0" smtClean="0"/>
              <a:t>identify </a:t>
            </a:r>
            <a:r>
              <a:rPr lang="en-US" dirty="0"/>
              <a:t>the reason for a </a:t>
            </a:r>
            <a:r>
              <a:rPr lang="en-US" dirty="0" smtClean="0"/>
              <a:t>department’s/office’s existence</a:t>
            </a:r>
            <a:endParaRPr lang="en-US" dirty="0" smtClean="0"/>
          </a:p>
          <a:p>
            <a:pPr lvl="1"/>
            <a:r>
              <a:rPr lang="en-US" dirty="0" smtClean="0"/>
              <a:t>be annually reviewed and updated as the department/program evolves</a:t>
            </a:r>
            <a:endParaRPr lang="en-US" dirty="0"/>
          </a:p>
        </p:txBody>
      </p:sp>
      <p:sp>
        <p:nvSpPr>
          <p:cNvPr id="2" name="Title 1"/>
          <p:cNvSpPr>
            <a:spLocks noGrp="1"/>
          </p:cNvSpPr>
          <p:nvPr>
            <p:ph type="title"/>
          </p:nvPr>
        </p:nvSpPr>
        <p:spPr/>
        <p:txBody>
          <a:bodyPr/>
          <a:lstStyle/>
          <a:p>
            <a:r>
              <a:rPr lang="en-US" dirty="0" smtClean="0"/>
              <a:t>Person responsible for pet form</a:t>
            </a:r>
            <a:br>
              <a:rPr lang="en-US" dirty="0" smtClean="0"/>
            </a:br>
            <a:r>
              <a:rPr lang="en-US" dirty="0" smtClean="0"/>
              <a:t>and purpose statement</a:t>
            </a:r>
            <a:endParaRPr lang="en-US" dirty="0"/>
          </a:p>
        </p:txBody>
      </p:sp>
    </p:spTree>
    <p:extLst>
      <p:ext uri="{BB962C8B-B14F-4D97-AF65-F5344CB8AC3E}">
        <p14:creationId xmlns:p14="http://schemas.microsoft.com/office/powerpoint/2010/main" val="1550817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dirty="0" smtClean="0"/>
              <a:t>A purpose </a:t>
            </a:r>
            <a:r>
              <a:rPr lang="en-US" dirty="0"/>
              <a:t>statement’s focus can </a:t>
            </a:r>
            <a:r>
              <a:rPr lang="en-US" dirty="0" smtClean="0"/>
              <a:t>vary depending </a:t>
            </a:r>
            <a:r>
              <a:rPr lang="en-US" dirty="0"/>
              <a:t>on a </a:t>
            </a:r>
            <a:r>
              <a:rPr lang="en-US" dirty="0" smtClean="0"/>
              <a:t>department’s/office’s primary purpose. </a:t>
            </a:r>
            <a:endParaRPr lang="en-US" dirty="0"/>
          </a:p>
          <a:p>
            <a:pPr marL="45720" indent="0">
              <a:buNone/>
            </a:pPr>
            <a:endParaRPr lang="en-US" dirty="0"/>
          </a:p>
          <a:p>
            <a:r>
              <a:rPr lang="en-US" u="sng" dirty="0" smtClean="0"/>
              <a:t>Longer Purpose Statement Example</a:t>
            </a:r>
            <a:r>
              <a:rPr lang="en-US" dirty="0" smtClean="0"/>
              <a:t>:</a:t>
            </a:r>
            <a:r>
              <a:rPr lang="en-US" dirty="0" smtClean="0">
                <a:solidFill>
                  <a:srgbClr val="FF0000"/>
                </a:solidFill>
              </a:rPr>
              <a:t> </a:t>
            </a:r>
            <a:r>
              <a:rPr lang="en-US" dirty="0">
                <a:solidFill>
                  <a:srgbClr val="FF0000"/>
                </a:solidFill>
              </a:rPr>
              <a:t>To provide co-curricular opportunities for students to enhance their social, organizational, and leadership skills and provide opportunities to engage with the college and community both in and outside of the </a:t>
            </a:r>
            <a:r>
              <a:rPr lang="en-US" dirty="0" smtClean="0">
                <a:solidFill>
                  <a:srgbClr val="FF0000"/>
                </a:solidFill>
              </a:rPr>
              <a:t>classroom (2009).</a:t>
            </a:r>
          </a:p>
          <a:p>
            <a:pPr marL="45720" indent="0">
              <a:buNone/>
            </a:pPr>
            <a:endParaRPr lang="en-US" dirty="0">
              <a:solidFill>
                <a:srgbClr val="FF0000"/>
              </a:solidFill>
            </a:endParaRPr>
          </a:p>
          <a:p>
            <a:r>
              <a:rPr lang="en-US" u="sng" dirty="0" smtClean="0"/>
              <a:t>Shorter Purpose </a:t>
            </a:r>
            <a:r>
              <a:rPr lang="en-US" u="sng" dirty="0" smtClean="0"/>
              <a:t>Statement Example</a:t>
            </a:r>
            <a:r>
              <a:rPr lang="en-US" dirty="0" smtClean="0"/>
              <a:t>: </a:t>
            </a:r>
            <a:r>
              <a:rPr lang="en-US" dirty="0" smtClean="0">
                <a:solidFill>
                  <a:srgbClr val="FF0000"/>
                </a:solidFill>
              </a:rPr>
              <a:t>T</a:t>
            </a:r>
            <a:r>
              <a:rPr lang="en-US" dirty="0" smtClean="0">
                <a:solidFill>
                  <a:srgbClr val="FF0000"/>
                </a:solidFill>
              </a:rPr>
              <a:t>o </a:t>
            </a:r>
            <a:r>
              <a:rPr lang="en-US" dirty="0">
                <a:solidFill>
                  <a:srgbClr val="FF0000"/>
                </a:solidFill>
              </a:rPr>
              <a:t>promote reasonable accommodations and facilitate access to all services and programs at Amarillo </a:t>
            </a:r>
            <a:r>
              <a:rPr lang="en-US" dirty="0" smtClean="0">
                <a:solidFill>
                  <a:srgbClr val="FF0000"/>
                </a:solidFill>
              </a:rPr>
              <a:t>College (Last </a:t>
            </a:r>
            <a:r>
              <a:rPr lang="en-US" dirty="0">
                <a:solidFill>
                  <a:srgbClr val="FF0000"/>
                </a:solidFill>
              </a:rPr>
              <a:t>updated July/ </a:t>
            </a:r>
            <a:r>
              <a:rPr lang="en-US" dirty="0" smtClean="0">
                <a:solidFill>
                  <a:srgbClr val="FF0000"/>
                </a:solidFill>
              </a:rPr>
              <a:t>2011).</a:t>
            </a:r>
            <a:endParaRPr lang="en-US" dirty="0">
              <a:solidFill>
                <a:srgbClr val="FF0000"/>
              </a:solidFill>
            </a:endParaRPr>
          </a:p>
        </p:txBody>
      </p:sp>
      <p:sp>
        <p:nvSpPr>
          <p:cNvPr id="3" name="Title 2"/>
          <p:cNvSpPr>
            <a:spLocks noGrp="1"/>
          </p:cNvSpPr>
          <p:nvPr>
            <p:ph type="title"/>
          </p:nvPr>
        </p:nvSpPr>
        <p:spPr/>
        <p:txBody>
          <a:bodyPr/>
          <a:lstStyle/>
          <a:p>
            <a:r>
              <a:rPr lang="en-US" dirty="0" smtClean="0"/>
              <a:t>Sample purpose statements</a:t>
            </a:r>
            <a:endParaRPr lang="en-US" dirty="0"/>
          </a:p>
        </p:txBody>
      </p:sp>
    </p:spTree>
    <p:extLst>
      <p:ext uri="{BB962C8B-B14F-4D97-AF65-F5344CB8AC3E}">
        <p14:creationId xmlns:p14="http://schemas.microsoft.com/office/powerpoint/2010/main" val="4030660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dirty="0" smtClean="0"/>
              <a:t>Creating Goals:</a:t>
            </a:r>
          </a:p>
          <a:p>
            <a:pPr lvl="1"/>
            <a:r>
              <a:rPr lang="en-US" dirty="0"/>
              <a:t>Goals should </a:t>
            </a:r>
            <a:r>
              <a:rPr lang="en-US" dirty="0" smtClean="0"/>
              <a:t>matter to you </a:t>
            </a:r>
            <a:endParaRPr lang="en-US" b="1" dirty="0" smtClean="0"/>
          </a:p>
          <a:p>
            <a:pPr lvl="1"/>
            <a:r>
              <a:rPr lang="en-US" dirty="0"/>
              <a:t>Goals should </a:t>
            </a:r>
            <a:r>
              <a:rPr lang="en-US" dirty="0" smtClean="0"/>
              <a:t>be broad, general expectations for the program</a:t>
            </a:r>
          </a:p>
          <a:p>
            <a:pPr lvl="1"/>
            <a:r>
              <a:rPr lang="en-US" dirty="0"/>
              <a:t>Goals should </a:t>
            </a:r>
            <a:r>
              <a:rPr lang="en-US" dirty="0" smtClean="0"/>
              <a:t>be based on the </a:t>
            </a:r>
            <a:r>
              <a:rPr lang="en-US" dirty="0" smtClean="0"/>
              <a:t>department’s/office’s </a:t>
            </a:r>
            <a:r>
              <a:rPr lang="en-US" dirty="0" smtClean="0"/>
              <a:t>purpose</a:t>
            </a:r>
          </a:p>
          <a:p>
            <a:pPr lvl="1"/>
            <a:endParaRPr lang="en-US" dirty="0"/>
          </a:p>
          <a:p>
            <a:r>
              <a:rPr lang="en-US" dirty="0" smtClean="0"/>
              <a:t>Goal Requirements:</a:t>
            </a:r>
          </a:p>
          <a:p>
            <a:pPr lvl="1"/>
            <a:r>
              <a:rPr lang="en-US" dirty="0" smtClean="0"/>
              <a:t>At least 1 goal should align with the </a:t>
            </a:r>
            <a:r>
              <a:rPr lang="en-US" dirty="0" smtClean="0">
                <a:hlinkClick r:id="rId2"/>
              </a:rPr>
              <a:t>Strategic Plan</a:t>
            </a:r>
            <a:endParaRPr lang="en-US" dirty="0" smtClean="0"/>
          </a:p>
          <a:p>
            <a:pPr marL="4572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Forming goals</a:t>
            </a:r>
            <a:endParaRPr lang="en-US" dirty="0"/>
          </a:p>
        </p:txBody>
      </p:sp>
    </p:spTree>
    <p:extLst>
      <p:ext uri="{BB962C8B-B14F-4D97-AF65-F5344CB8AC3E}">
        <p14:creationId xmlns:p14="http://schemas.microsoft.com/office/powerpoint/2010/main" val="2382263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u="sng" dirty="0" smtClean="0"/>
              <a:t>Student-Oriented Goal </a:t>
            </a:r>
            <a:r>
              <a:rPr lang="en-US" i="1" u="sng" dirty="0" smtClean="0"/>
              <a:t>Example</a:t>
            </a:r>
            <a:r>
              <a:rPr lang="en-US" dirty="0" smtClean="0"/>
              <a:t>:</a:t>
            </a:r>
          </a:p>
          <a:p>
            <a:pPr marL="45720" indent="0">
              <a:buNone/>
            </a:pPr>
            <a:r>
              <a:rPr lang="en-US" dirty="0">
                <a:solidFill>
                  <a:srgbClr val="FF0000"/>
                </a:solidFill>
              </a:rPr>
              <a:t>Student Government Association members will learn valuable parliamentary procedure skills.</a:t>
            </a:r>
          </a:p>
          <a:p>
            <a:pPr marL="45720" indent="0">
              <a:buNone/>
            </a:pPr>
            <a:endParaRPr lang="en-US" dirty="0"/>
          </a:p>
          <a:p>
            <a:r>
              <a:rPr lang="en-US" i="1" u="sng" dirty="0" smtClean="0"/>
              <a:t>Department/Office-Oriented </a:t>
            </a:r>
            <a:r>
              <a:rPr lang="en-US" i="1" u="sng" dirty="0" smtClean="0"/>
              <a:t>Goal Example</a:t>
            </a:r>
            <a:r>
              <a:rPr lang="en-US" i="1" dirty="0" smtClean="0"/>
              <a:t>:</a:t>
            </a:r>
          </a:p>
          <a:p>
            <a:pPr marL="45720" indent="0">
              <a:buNone/>
            </a:pPr>
            <a:r>
              <a:rPr lang="en-US" dirty="0" smtClean="0">
                <a:solidFill>
                  <a:srgbClr val="FF0000"/>
                </a:solidFill>
              </a:rPr>
              <a:t>To increase the profitability of the bookstore.</a:t>
            </a:r>
            <a:endParaRPr lang="en-US" dirty="0">
              <a:solidFill>
                <a:srgbClr val="FF0000"/>
              </a:solidFill>
            </a:endParaRPr>
          </a:p>
          <a:p>
            <a:pPr marL="45720" indent="0">
              <a:buNone/>
            </a:pPr>
            <a:endParaRPr lang="en-US" dirty="0" smtClean="0"/>
          </a:p>
          <a:p>
            <a:r>
              <a:rPr lang="en-US" u="sng" dirty="0" smtClean="0"/>
              <a:t>Strategic Plan Alignment Example</a:t>
            </a:r>
            <a:r>
              <a:rPr lang="en-US" dirty="0" smtClean="0"/>
              <a:t>:</a:t>
            </a:r>
          </a:p>
          <a:p>
            <a:pPr marL="45720" indent="0">
              <a:buNone/>
            </a:pPr>
            <a:r>
              <a:rPr lang="en-US" dirty="0">
                <a:solidFill>
                  <a:srgbClr val="FF0000"/>
                </a:solidFill>
              </a:rPr>
              <a:t>Explore expansion of services and offerings (AC Strategic Plan through 2015: Strategy 2.1).</a:t>
            </a:r>
          </a:p>
          <a:p>
            <a:endParaRPr lang="en-US" i="1" u="sng" dirty="0"/>
          </a:p>
        </p:txBody>
      </p:sp>
      <p:sp>
        <p:nvSpPr>
          <p:cNvPr id="3" name="Title 2"/>
          <p:cNvSpPr>
            <a:spLocks noGrp="1"/>
          </p:cNvSpPr>
          <p:nvPr>
            <p:ph type="title"/>
          </p:nvPr>
        </p:nvSpPr>
        <p:spPr/>
        <p:txBody>
          <a:bodyPr/>
          <a:lstStyle/>
          <a:p>
            <a:r>
              <a:rPr lang="en-US" dirty="0" smtClean="0"/>
              <a:t>Sample </a:t>
            </a:r>
            <a:r>
              <a:rPr lang="en-US" dirty="0" smtClean="0"/>
              <a:t>GoalS</a:t>
            </a:r>
            <a:endParaRPr lang="en-US" dirty="0"/>
          </a:p>
        </p:txBody>
      </p:sp>
    </p:spTree>
    <p:extLst>
      <p:ext uri="{BB962C8B-B14F-4D97-AF65-F5344CB8AC3E}">
        <p14:creationId xmlns:p14="http://schemas.microsoft.com/office/powerpoint/2010/main" val="1935337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Defining an Outcome: </a:t>
            </a:r>
          </a:p>
          <a:p>
            <a:pPr lvl="1"/>
            <a:r>
              <a:rPr lang="en-US" dirty="0" smtClean="0"/>
              <a:t>Outcome vs. Objective – terms used interchangeably in this process</a:t>
            </a:r>
          </a:p>
          <a:p>
            <a:pPr lvl="2"/>
            <a:r>
              <a:rPr lang="en-US" dirty="0" smtClean="0"/>
              <a:t>Outcome: An end result; a consequence </a:t>
            </a:r>
            <a:r>
              <a:rPr lang="en-US" sz="1000" dirty="0" smtClean="0"/>
              <a:t>(thefreedictionary.com)</a:t>
            </a:r>
          </a:p>
          <a:p>
            <a:pPr lvl="2"/>
            <a:r>
              <a:rPr lang="en-US" dirty="0" smtClean="0"/>
              <a:t>Objective: Something worked toward or striven for; a goal </a:t>
            </a:r>
            <a:r>
              <a:rPr lang="en-US" sz="1000" dirty="0" smtClean="0"/>
              <a:t>(thefreedictionary.com)</a:t>
            </a:r>
          </a:p>
          <a:p>
            <a:endParaRPr lang="en-US" dirty="0" smtClean="0"/>
          </a:p>
          <a:p>
            <a:r>
              <a:rPr lang="en-US" dirty="0" smtClean="0"/>
              <a:t>Creating Outcomes:</a:t>
            </a:r>
          </a:p>
          <a:p>
            <a:pPr lvl="1"/>
            <a:r>
              <a:rPr lang="en-US" dirty="0" smtClean="0"/>
              <a:t>Outcomes should matter to you (i.e. what is the “so what?” </a:t>
            </a:r>
            <a:r>
              <a:rPr lang="en-US" dirty="0"/>
              <a:t>f</a:t>
            </a:r>
            <a:r>
              <a:rPr lang="en-US" dirty="0" smtClean="0"/>
              <a:t>actor)</a:t>
            </a:r>
          </a:p>
          <a:p>
            <a:pPr lvl="1"/>
            <a:r>
              <a:rPr lang="en-US" dirty="0"/>
              <a:t>Outcomes should be </a:t>
            </a:r>
            <a:r>
              <a:rPr lang="en-US" dirty="0" smtClean="0"/>
              <a:t>reasonable </a:t>
            </a:r>
            <a:r>
              <a:rPr lang="en-US" dirty="0"/>
              <a:t>and </a:t>
            </a:r>
            <a:r>
              <a:rPr lang="en-US" dirty="0" smtClean="0"/>
              <a:t>measurable</a:t>
            </a:r>
          </a:p>
          <a:p>
            <a:pPr lvl="1"/>
            <a:r>
              <a:rPr lang="en-US" dirty="0" smtClean="0"/>
              <a:t>Outcomes should be consistent with the </a:t>
            </a:r>
            <a:r>
              <a:rPr lang="en-US" dirty="0" smtClean="0"/>
              <a:t>department’s/office’s </a:t>
            </a:r>
            <a:r>
              <a:rPr lang="en-US" dirty="0" smtClean="0"/>
              <a:t>purpose and AC’s mission</a:t>
            </a:r>
          </a:p>
          <a:p>
            <a:pPr marL="640080" lvl="2" indent="0">
              <a:buNone/>
            </a:pPr>
            <a:endParaRPr lang="en-US" dirty="0" smtClean="0"/>
          </a:p>
          <a:p>
            <a:r>
              <a:rPr lang="en-US" dirty="0" smtClean="0"/>
              <a:t>Number of Outcomes:</a:t>
            </a:r>
          </a:p>
          <a:p>
            <a:pPr lvl="1"/>
            <a:r>
              <a:rPr lang="en-US" dirty="0" smtClean="0"/>
              <a:t>At least one outcome per goal</a:t>
            </a:r>
          </a:p>
          <a:p>
            <a:endParaRPr lang="en-US" dirty="0" smtClean="0"/>
          </a:p>
          <a:p>
            <a:endParaRPr lang="en-US" dirty="0"/>
          </a:p>
        </p:txBody>
      </p:sp>
      <p:sp>
        <p:nvSpPr>
          <p:cNvPr id="3" name="Title 2"/>
          <p:cNvSpPr>
            <a:spLocks noGrp="1"/>
          </p:cNvSpPr>
          <p:nvPr>
            <p:ph type="title"/>
          </p:nvPr>
        </p:nvSpPr>
        <p:spPr/>
        <p:txBody>
          <a:bodyPr/>
          <a:lstStyle/>
          <a:p>
            <a:r>
              <a:rPr lang="en-US" dirty="0" smtClean="0"/>
              <a:t>FORMING OUTCOMES</a:t>
            </a:r>
            <a:endParaRPr lang="en-US" dirty="0"/>
          </a:p>
        </p:txBody>
      </p:sp>
    </p:spTree>
    <p:extLst>
      <p:ext uri="{BB962C8B-B14F-4D97-AF65-F5344CB8AC3E}">
        <p14:creationId xmlns:p14="http://schemas.microsoft.com/office/powerpoint/2010/main" val="720982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4986529"/>
          </a:xfrm>
        </p:spPr>
        <p:txBody>
          <a:bodyPr>
            <a:normAutofit/>
          </a:bodyPr>
          <a:lstStyle/>
          <a:p>
            <a:pPr lvl="1"/>
            <a:r>
              <a:rPr lang="en-US" dirty="0" smtClean="0"/>
              <a:t>Requirements:</a:t>
            </a:r>
          </a:p>
          <a:p>
            <a:pPr lvl="2"/>
            <a:r>
              <a:rPr lang="en-US" dirty="0" smtClean="0"/>
              <a:t>1 Outcome from the </a:t>
            </a:r>
            <a:r>
              <a:rPr lang="en-US" dirty="0" smtClean="0">
                <a:hlinkClick r:id="rId2"/>
              </a:rPr>
              <a:t>Strategic Plan </a:t>
            </a:r>
            <a:endParaRPr lang="en-US" dirty="0" smtClean="0"/>
          </a:p>
          <a:p>
            <a:pPr lvl="2"/>
            <a:r>
              <a:rPr lang="en-US" dirty="0" smtClean="0"/>
              <a:t>1 Direct Outcome</a:t>
            </a:r>
          </a:p>
          <a:p>
            <a:pPr lvl="3"/>
            <a:r>
              <a:rPr lang="en-US" sz="1600" dirty="0" smtClean="0"/>
              <a:t>Demonstrates a specific change in the student/client knowledge, expertise, attitude, or behavior (e.g. the </a:t>
            </a:r>
            <a:r>
              <a:rPr lang="en-US" sz="1600" dirty="0" smtClean="0"/>
              <a:t>student/client </a:t>
            </a:r>
            <a:r>
              <a:rPr lang="en-US" sz="1600" dirty="0" smtClean="0"/>
              <a:t>would </a:t>
            </a:r>
            <a:r>
              <a:rPr lang="en-US" sz="1600" dirty="0" smtClean="0"/>
              <a:t>not first encounter AC with </a:t>
            </a:r>
            <a:r>
              <a:rPr lang="en-US" sz="1600" dirty="0" smtClean="0"/>
              <a:t>this </a:t>
            </a:r>
            <a:r>
              <a:rPr lang="en-US" sz="1600" dirty="0" smtClean="0"/>
              <a:t>knowledge, expertise, attitude, or behavior).</a:t>
            </a:r>
            <a:endParaRPr lang="en-US" sz="1600" dirty="0" smtClean="0"/>
          </a:p>
          <a:p>
            <a:pPr lvl="3"/>
            <a:r>
              <a:rPr lang="en-US" sz="1600" dirty="0" smtClean="0"/>
              <a:t>Answers what the student/client will learn, know, or do as a result of an intervention</a:t>
            </a:r>
          </a:p>
          <a:p>
            <a:pPr lvl="3"/>
            <a:r>
              <a:rPr lang="en-US" sz="1600" dirty="0" smtClean="0"/>
              <a:t>It is something that the </a:t>
            </a:r>
            <a:r>
              <a:rPr lang="en-US" sz="1600" dirty="0" smtClean="0"/>
              <a:t>department/office (not </a:t>
            </a:r>
            <a:r>
              <a:rPr lang="en-US" sz="1600" dirty="0"/>
              <a:t>someone </a:t>
            </a:r>
            <a:r>
              <a:rPr lang="en-US" sz="1600" dirty="0" smtClean="0"/>
              <a:t>else) is going to do to enact change </a:t>
            </a:r>
          </a:p>
          <a:p>
            <a:pPr lvl="3"/>
            <a:r>
              <a:rPr lang="en-US" sz="1600" dirty="0" smtClean="0"/>
              <a:t>Includes </a:t>
            </a:r>
            <a:r>
              <a:rPr lang="en-US" sz="1600" dirty="0"/>
              <a:t>information cited in the </a:t>
            </a:r>
            <a:r>
              <a:rPr lang="en-US" sz="1600" dirty="0">
                <a:hlinkClick r:id="rId3"/>
              </a:rPr>
              <a:t>A-E Method</a:t>
            </a:r>
            <a:endParaRPr lang="en-US" sz="1600" dirty="0"/>
          </a:p>
          <a:p>
            <a:pPr lvl="4"/>
            <a:r>
              <a:rPr lang="en-US" sz="1600" dirty="0"/>
              <a:t>Audience, Behavior, Condition, Degree, and </a:t>
            </a:r>
            <a:r>
              <a:rPr lang="en-US" sz="1600" dirty="0" smtClean="0"/>
              <a:t>Evaluation</a:t>
            </a:r>
          </a:p>
          <a:p>
            <a:pPr marL="640080" lvl="2" indent="0">
              <a:buNone/>
            </a:pPr>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Outcome requirements</a:t>
            </a:r>
            <a:endParaRPr lang="en-US" dirty="0"/>
          </a:p>
        </p:txBody>
      </p:sp>
    </p:spTree>
    <p:extLst>
      <p:ext uri="{BB962C8B-B14F-4D97-AF65-F5344CB8AC3E}">
        <p14:creationId xmlns:p14="http://schemas.microsoft.com/office/powerpoint/2010/main" val="12142550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2108</TotalTime>
  <Words>1688</Words>
  <Application>Microsoft Office PowerPoint</Application>
  <PresentationFormat>On-screen Show (4:3)</PresentationFormat>
  <Paragraphs>197</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Grid</vt:lpstr>
      <vt:lpstr>Evaluating  Non-Instructional  pet forms</vt:lpstr>
      <vt:lpstr>PET TRAINING SLIDES</vt:lpstr>
      <vt:lpstr>PET OVerview</vt:lpstr>
      <vt:lpstr>Person responsible for pet form and purpose statement</vt:lpstr>
      <vt:lpstr>Sample purpose statements</vt:lpstr>
      <vt:lpstr>Forming goals</vt:lpstr>
      <vt:lpstr>Sample GoalS</vt:lpstr>
      <vt:lpstr>FORMING OUTCOMES</vt:lpstr>
      <vt:lpstr>Outcome requirements</vt:lpstr>
      <vt:lpstr>Sample outcomes</vt:lpstr>
      <vt:lpstr>Recording Results</vt:lpstr>
      <vt:lpstr>Sample results THAT RELATE TO OUTCOME STATEMENT – Part 1</vt:lpstr>
      <vt:lpstr>Sample results THAT RELATE TO OUTCOME STATEMENT – Part 2</vt:lpstr>
      <vt:lpstr>Data Analysis</vt:lpstr>
      <vt:lpstr>Sample analysis</vt:lpstr>
      <vt:lpstr>Providing past improvements</vt:lpstr>
      <vt:lpstr>Sample past improvements</vt:lpstr>
      <vt:lpstr>Creating a Future Action plan</vt:lpstr>
      <vt:lpstr>Sample action plan</vt:lpstr>
      <vt:lpstr>Evaluating PET Forms</vt:lpstr>
      <vt:lpstr>Final PET evaluation Steps </vt:lpstr>
      <vt:lpstr>Contact</vt:lpstr>
      <vt:lpstr>Presentation Content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Instructional Outcomes</dc:title>
  <dc:creator>Kristin D. McDonald-Willey</dc:creator>
  <cp:lastModifiedBy>Kristin D. McDonald-Willey</cp:lastModifiedBy>
  <cp:revision>118</cp:revision>
  <dcterms:created xsi:type="dcterms:W3CDTF">2012-02-09T17:17:48Z</dcterms:created>
  <dcterms:modified xsi:type="dcterms:W3CDTF">2012-02-28T20:45:02Z</dcterms:modified>
</cp:coreProperties>
</file>