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handoutMasterIdLst>
    <p:handoutMasterId r:id="rId16"/>
  </p:handoutMasterIdLst>
  <p:sldIdLst>
    <p:sldId id="256" r:id="rId2"/>
    <p:sldId id="264" r:id="rId3"/>
    <p:sldId id="259" r:id="rId4"/>
    <p:sldId id="258" r:id="rId5"/>
    <p:sldId id="257" r:id="rId6"/>
    <p:sldId id="262" r:id="rId7"/>
    <p:sldId id="263" r:id="rId8"/>
    <p:sldId id="265" r:id="rId9"/>
    <p:sldId id="266" r:id="rId10"/>
    <p:sldId id="267" r:id="rId11"/>
    <p:sldId id="270" r:id="rId12"/>
    <p:sldId id="261" r:id="rId13"/>
    <p:sldId id="27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59" autoAdjust="0"/>
  </p:normalViewPr>
  <p:slideViewPr>
    <p:cSldViewPr>
      <p:cViewPr varScale="1">
        <p:scale>
          <a:sx n="99" d="100"/>
          <a:sy n="99" d="100"/>
        </p:scale>
        <p:origin x="-32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CEA52E7-C4C7-4493-8460-CB6E1F4BC91B}" type="datetimeFigureOut">
              <a:rPr lang="en-US" smtClean="0"/>
              <a:pPr/>
              <a:t>10/31/2012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C8DECB8-DEDC-4C37-9CC3-BF0888E653FA}" type="slidenum">
              <a:rPr lang="en-US" smtClean="0"/>
              <a:pPr/>
              <a:t>‹#›</a:t>
            </a:fld>
            <a:endParaRPr lang="en-US"/>
          </a:p>
        </p:txBody>
      </p:sp>
    </p:spTree>
    <p:extLst>
      <p:ext uri="{BB962C8B-B14F-4D97-AF65-F5344CB8AC3E}">
        <p14:creationId xmlns:p14="http://schemas.microsoft.com/office/powerpoint/2010/main" val="1500289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5C8404-3BE9-4845-8D1A-7EEB4B374809}" type="datetimeFigureOut">
              <a:rPr lang="en-US" smtClean="0"/>
              <a:pPr/>
              <a:t>10/31/2012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8E819-2BE5-4AF7-A45D-AF733D2E511F}" type="slidenum">
              <a:rPr lang="en-US" smtClean="0"/>
              <a:pPr/>
              <a:t>‹#›</a:t>
            </a:fld>
            <a:endParaRPr lang="en-US"/>
          </a:p>
        </p:txBody>
      </p:sp>
    </p:spTree>
    <p:extLst>
      <p:ext uri="{BB962C8B-B14F-4D97-AF65-F5344CB8AC3E}">
        <p14:creationId xmlns:p14="http://schemas.microsoft.com/office/powerpoint/2010/main" val="3402652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a:t>
            </a:fld>
            <a:endParaRPr lang="en-US"/>
          </a:p>
        </p:txBody>
      </p:sp>
    </p:spTree>
    <p:extLst>
      <p:ext uri="{BB962C8B-B14F-4D97-AF65-F5344CB8AC3E}">
        <p14:creationId xmlns:p14="http://schemas.microsoft.com/office/powerpoint/2010/main" val="2145651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10</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When you make your comments, you are welcome to give insight on ways that student skills could be better assessed by the faculty (e.g. we need more qualitative</a:t>
            </a:r>
            <a:r>
              <a:rPr lang="en-US" baseline="0" dirty="0" smtClean="0"/>
              <a:t> information from students about the teamwork process), but if you recognize work as being from a particular class, please do not make comments like “Kristin 1301 needs to increase its student expectations”).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11</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6608E819-2BE5-4AF7-A45D-AF733D2E511F}" type="slidenum">
              <a:rPr lang="en-US" smtClean="0"/>
              <a:pPr/>
              <a:t>13</a:t>
            </a:fld>
            <a:endParaRPr lang="en-US"/>
          </a:p>
        </p:txBody>
      </p:sp>
    </p:spTree>
    <p:extLst>
      <p:ext uri="{BB962C8B-B14F-4D97-AF65-F5344CB8AC3E}">
        <p14:creationId xmlns:p14="http://schemas.microsoft.com/office/powerpoint/2010/main" val="3995479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At Amarillo College,</a:t>
            </a:r>
            <a:r>
              <a:rPr lang="en-US" baseline="0" dirty="0" smtClean="0"/>
              <a:t> we assess student learning through the PET forms and through General Education Assessment. We will only discuss General Education assessment today, which uses existing, embedded assignments that are submitted by instructors for assessment purposes. </a:t>
            </a:r>
          </a:p>
          <a:p>
            <a:pPr marL="171450" indent="-171450">
              <a:buFont typeface="Arial" pitchFamily="34" charset="0"/>
              <a:buChar char="•"/>
            </a:pPr>
            <a:r>
              <a:rPr lang="en-US" baseline="0" dirty="0" smtClean="0"/>
              <a:t>If you would like to know the entire general education assessment background from course selection to how the report findings are used, we have that information detailed in our General Education Methodology. If you would like to read more about the overall assessment process, you can visit the AC Outcomes Assessment Information and Training page.</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2</a:t>
            </a:fld>
            <a:endParaRPr lang="en-US"/>
          </a:p>
        </p:txBody>
      </p:sp>
    </p:spTree>
    <p:extLst>
      <p:ext uri="{BB962C8B-B14F-4D97-AF65-F5344CB8AC3E}">
        <p14:creationId xmlns:p14="http://schemas.microsoft.com/office/powerpoint/2010/main" val="1089631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3</a:t>
            </a:fld>
            <a:endParaRPr lang="en-US"/>
          </a:p>
        </p:txBody>
      </p:sp>
    </p:spTree>
    <p:extLst>
      <p:ext uri="{BB962C8B-B14F-4D97-AF65-F5344CB8AC3E}">
        <p14:creationId xmlns:p14="http://schemas.microsoft.com/office/powerpoint/2010/main" val="17595096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 competency has a</a:t>
            </a:r>
            <a:r>
              <a:rPr lang="en-US" baseline="0" dirty="0" smtClean="0"/>
              <a:t> built-in benchmark indicating what academic-course taking students who have earned 30 or more credit hours at Amarillo College should be able to accomplish</a:t>
            </a:r>
          </a:p>
          <a:p>
            <a:pPr marL="171450" indent="-171450">
              <a:buFont typeface="Arial" pitchFamily="34" charset="0"/>
              <a:buChar char="•"/>
            </a:pPr>
            <a:r>
              <a:rPr lang="en-US" baseline="0" dirty="0" smtClean="0"/>
              <a:t>We need to pinpoint student strengths and weaknesses and analyze artifact findings in order to achieve constant improvement</a:t>
            </a:r>
            <a:endParaRPr lang="en-US" dirty="0" smtClean="0"/>
          </a:p>
          <a:p>
            <a:pPr marL="171450" indent="-171450">
              <a:buFont typeface="Arial" pitchFamily="34" charset="0"/>
              <a:buChar char="•"/>
            </a:pPr>
            <a:r>
              <a:rPr lang="en-US" dirty="0" smtClean="0"/>
              <a:t>The</a:t>
            </a:r>
            <a:r>
              <a:rPr lang="en-US" baseline="0" dirty="0" smtClean="0"/>
              <a:t> competency information and rubric was primarily created by the Instructional Sub-Committee based on AAC&amp;U Value rubrics, other institutional rubrics, and information provided by the Division of Planning and Advancement. AC has set a methodology in place for how we collect and assess rubrics. However, in addition to evaluating the students, we appreciate your participation in the evaluation process.</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4</a:t>
            </a:fld>
            <a:endParaRPr lang="en-US"/>
          </a:p>
        </p:txBody>
      </p:sp>
    </p:spTree>
    <p:extLst>
      <p:ext uri="{BB962C8B-B14F-4D97-AF65-F5344CB8AC3E}">
        <p14:creationId xmlns:p14="http://schemas.microsoft.com/office/powerpoint/2010/main" val="3994057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Each</a:t>
            </a:r>
            <a:r>
              <a:rPr lang="en-US" baseline="0" dirty="0" smtClean="0"/>
              <a:t> committee is made up of 5 members. On each committee, two people serve as the co-chairs. The co-chairs can answer any questions related to assessment and the co-chairs are the only members who have the authoritative power to “throw out” artifacts that do not have clear directions and/or cannot be assessed (the reason why any committee member cannot opt to not assess artifacts is that even weaker artifacts typically need to be assessed in order for areas of improvement to be identified). The co-chairs must agree to discard an artifact set and must decide which artifacts will replace the discarded artifacts. The co-chairs will also be responsible for collecting and compiling the committee results and must be in agreement on the final product before submitting the results and findings to the Assessments Coordinator.</a:t>
            </a:r>
          </a:p>
          <a:p>
            <a:pPr marL="171450" indent="-171450">
              <a:buFont typeface="Arial" pitchFamily="34" charset="0"/>
              <a:buChar char="•"/>
            </a:pPr>
            <a:r>
              <a:rPr lang="en-US" baseline="0" dirty="0" smtClean="0"/>
              <a:t>At least one member should also serve on the Instructional Assessment Committee; this is important because it is the Instructional Assessment committee that creates and revises rubrics and acts as a voice to the institution.</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5</a:t>
            </a:fld>
            <a:endParaRPr lang="en-US"/>
          </a:p>
        </p:txBody>
      </p:sp>
    </p:spTree>
    <p:extLst>
      <p:ext uri="{BB962C8B-B14F-4D97-AF65-F5344CB8AC3E}">
        <p14:creationId xmlns:p14="http://schemas.microsoft.com/office/powerpoint/2010/main" val="35061706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Will</a:t>
            </a:r>
            <a:r>
              <a:rPr lang="en-US" baseline="0" dirty="0" smtClean="0"/>
              <a:t> you assess artifacts individually or as a team? When teams assess artifacts, there is typically only one resulting group score for each artifact. When individuals assess artifacts, each team member rates each artifact and a co-chair or co-chairs compile and average the results. Will you use the excel spreadsheet you were provided?</a:t>
            </a:r>
          </a:p>
          <a:p>
            <a:pPr marL="171450" indent="-171450">
              <a:buFont typeface="Arial" pitchFamily="34" charset="0"/>
              <a:buChar char="•"/>
            </a:pPr>
            <a:r>
              <a:rPr lang="en-US" baseline="0" dirty="0" smtClean="0"/>
              <a:t>Verify that the artifacts on the J drive can be assessed (read the assignment and glance at the artifacts to make sure they can be assessed using the definitions and rubric tool that you are provided).</a:t>
            </a: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6</a:t>
            </a:fld>
            <a:endParaRPr lang="en-US"/>
          </a:p>
        </p:txBody>
      </p:sp>
    </p:spTree>
    <p:extLst>
      <p:ext uri="{BB962C8B-B14F-4D97-AF65-F5344CB8AC3E}">
        <p14:creationId xmlns:p14="http://schemas.microsoft.com/office/powerpoint/2010/main" val="1960658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We try to collect artifacts one year in advance so that the work reviewed is</a:t>
            </a:r>
            <a:r>
              <a:rPr lang="en-US" baseline="0" dirty="0" smtClean="0"/>
              <a:t> from instructors who intended for the work to fulfill the teamwork request. However, this year’s artifacts that we are reviewing are from this current year because the Chief of Planning and Advancement felt it would be valuable to begin the assessment of teamwork during the 2011-2012 year even though teamwork artifacts had not previously been collected.</a:t>
            </a:r>
          </a:p>
          <a:p>
            <a:pPr marL="0" indent="0">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7</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8</a:t>
            </a:fld>
            <a:endParaRPr lang="en-US"/>
          </a:p>
        </p:txBody>
      </p:sp>
    </p:spTree>
    <p:extLst>
      <p:ext uri="{BB962C8B-B14F-4D97-AF65-F5344CB8AC3E}">
        <p14:creationId xmlns:p14="http://schemas.microsoft.com/office/powerpoint/2010/main" val="295384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6608E819-2BE5-4AF7-A45D-AF733D2E511F}" type="slidenum">
              <a:rPr lang="en-US" smtClean="0"/>
              <a:pPr/>
              <a:t>9</a:t>
            </a:fld>
            <a:endParaRPr lang="en-US"/>
          </a:p>
        </p:txBody>
      </p:sp>
    </p:spTree>
    <p:extLst>
      <p:ext uri="{BB962C8B-B14F-4D97-AF65-F5344CB8AC3E}">
        <p14:creationId xmlns:p14="http://schemas.microsoft.com/office/powerpoint/2010/main" val="29538472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72544C5C-52E3-44EF-BD7C-9EB817ED105B}" type="datetimeFigureOut">
              <a:rPr lang="en-US" smtClean="0"/>
              <a:pPr/>
              <a:t>10/31/2012</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32505EC-4E1A-4E31-9EDC-D21BD5F3AFE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2505EC-4E1A-4E31-9EDC-D21BD5F3AFEB}"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2505EC-4E1A-4E31-9EDC-D21BD5F3AFEB}"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544C5C-52E3-44EF-BD7C-9EB817ED105B}" type="datetimeFigureOut">
              <a:rPr lang="en-US" smtClean="0"/>
              <a:pPr/>
              <a:t>10/31/2012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2505EC-4E1A-4E31-9EDC-D21BD5F3AFE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72544C5C-52E3-44EF-BD7C-9EB817ED105B}" type="datetimeFigureOut">
              <a:rPr lang="en-US" smtClean="0"/>
              <a:pPr/>
              <a:t>10/31/2012</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232505EC-4E1A-4E31-9EDC-D21BD5F3AFE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72544C5C-52E3-44EF-BD7C-9EB817ED105B}" type="datetimeFigureOut">
              <a:rPr lang="en-US" smtClean="0"/>
              <a:pPr/>
              <a:t>10/31/2012</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232505EC-4E1A-4E31-9EDC-D21BD5F3AFE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2544C5C-52E3-44EF-BD7C-9EB817ED105B}" type="datetimeFigureOut">
              <a:rPr lang="en-US" smtClean="0"/>
              <a:pPr/>
              <a:t>10/31/2012</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32505EC-4E1A-4E31-9EDC-D21BD5F3AFE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kmw@actx.edu"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actx.edu/iea/index.php?module=article&amp;id=8"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actx.edu/iea/index.php?module=article&amp;id=20" TargetMode="External"/><Relationship Id="rId5" Type="http://schemas.openxmlformats.org/officeDocument/2006/relationships/hyperlink" Target="http://www.actx.edu/iea/index.php?module=article&amp;id=70" TargetMode="External"/><Relationship Id="rId4" Type="http://schemas.openxmlformats.org/officeDocument/2006/relationships/hyperlink" Target="http://www.actx.edu/iea/index.php?module=article&amp;id=37"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thecb.state.tx.us/index.cfm?objectid=6AB82E4B-C31F-E344-C78E3688524B44FB"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actx.edu/iea/index.php?module=article&amp;id=67"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actx.edu/iea/filecabinet/12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a:xfrm>
            <a:off x="1710266" y="1295400"/>
            <a:ext cx="5723468" cy="1828090"/>
          </a:xfrm>
        </p:spPr>
        <p:txBody>
          <a:bodyPr>
            <a:normAutofit/>
          </a:bodyPr>
          <a:lstStyle/>
          <a:p>
            <a:r>
              <a:rPr lang="en-US" dirty="0" smtClean="0"/>
              <a:t>General Education  Assessment </a:t>
            </a:r>
            <a:endParaRPr lang="en-US" dirty="0"/>
          </a:p>
        </p:txBody>
      </p:sp>
      <p:sp>
        <p:nvSpPr>
          <p:cNvPr id="8" name="Subtitle 7"/>
          <p:cNvSpPr>
            <a:spLocks noGrp="1"/>
          </p:cNvSpPr>
          <p:nvPr>
            <p:ph type="subTitle" idx="1"/>
          </p:nvPr>
        </p:nvSpPr>
        <p:spPr>
          <a:xfrm>
            <a:off x="1727200" y="3736622"/>
            <a:ext cx="5712179" cy="530578"/>
          </a:xfrm>
        </p:spPr>
        <p:txBody>
          <a:bodyPr/>
          <a:lstStyle/>
          <a:p>
            <a:r>
              <a:rPr lang="en-US" dirty="0" smtClean="0"/>
              <a:t>Teamwork Competency</a:t>
            </a:r>
            <a:endParaRPr lang="en-US" dirty="0"/>
          </a:p>
        </p:txBody>
      </p:sp>
      <p:pic>
        <p:nvPicPr>
          <p:cNvPr id="9" name="Picture 8" descr="blue colo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86200" y="4648200"/>
            <a:ext cx="1371600" cy="762000"/>
          </a:xfrm>
          <a:prstGeom prst="rect">
            <a:avLst/>
          </a:prstGeom>
          <a:noFill/>
          <a:ln>
            <a:noFill/>
          </a:ln>
        </p:spPr>
      </p:pic>
      <p:cxnSp>
        <p:nvCxnSpPr>
          <p:cNvPr id="3" name="Straight Connector 2"/>
          <p:cNvCxnSpPr/>
          <p:nvPr/>
        </p:nvCxnSpPr>
        <p:spPr>
          <a:xfrm>
            <a:off x="1447800" y="3657600"/>
            <a:ext cx="6248400" cy="0"/>
          </a:xfrm>
          <a:prstGeom prst="line">
            <a:avLst/>
          </a:prstGeom>
          <a:ln w="254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9448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b="1" u="sng" dirty="0" smtClean="0"/>
              <a:t>Self Management</a:t>
            </a:r>
          </a:p>
          <a:p>
            <a:pPr marL="0" indent="0">
              <a:buNone/>
            </a:pPr>
            <a:r>
              <a:rPr lang="en-US" sz="2200" dirty="0" smtClean="0"/>
              <a:t>The manner in which a group member conducts his/her personal business. Self management assesses a student’s work ethic, ability to meet deadlines, ability to prioritize projects, and ability to focus on the task at hand.</a:t>
            </a:r>
            <a:endParaRPr lang="en-US" sz="2200" dirty="0"/>
          </a:p>
        </p:txBody>
      </p:sp>
    </p:spTree>
    <p:extLst>
      <p:ext uri="{BB962C8B-B14F-4D97-AF65-F5344CB8AC3E}">
        <p14:creationId xmlns:p14="http://schemas.microsoft.com/office/powerpoint/2010/main" val="3574744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Points of Consideration</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r>
              <a:rPr lang="en-US" sz="2200" dirty="0" smtClean="0"/>
              <a:t>Evaluation of the Students and not Instructors</a:t>
            </a:r>
          </a:p>
          <a:p>
            <a:endParaRPr lang="en-US" sz="2200" dirty="0" smtClean="0"/>
          </a:p>
          <a:p>
            <a:r>
              <a:rPr lang="en-US" sz="2200" dirty="0" smtClean="0"/>
              <a:t>Please do not evaluate students based on the perceived level of assignment difficulty (e.g. a critical essay that evaluates each team member’s contribution to a project should not automatically be viewed as more valuable than a Team Member Critique Sheet/instructor-made, rubric evaluation tool). </a:t>
            </a:r>
          </a:p>
        </p:txBody>
      </p:sp>
    </p:spTree>
    <p:extLst>
      <p:ext uri="{BB962C8B-B14F-4D97-AF65-F5344CB8AC3E}">
        <p14:creationId xmlns:p14="http://schemas.microsoft.com/office/powerpoint/2010/main" val="23699604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Submission Checklist</a:t>
            </a:r>
            <a:endParaRPr lang="en-US" dirty="0"/>
          </a:p>
        </p:txBody>
      </p:sp>
      <p:sp>
        <p:nvSpPr>
          <p:cNvPr id="3" name="Content Placeholder 2"/>
          <p:cNvSpPr>
            <a:spLocks noGrp="1"/>
          </p:cNvSpPr>
          <p:nvPr>
            <p:ph idx="1"/>
          </p:nvPr>
        </p:nvSpPr>
        <p:spPr>
          <a:xfrm>
            <a:off x="1143000" y="2133600"/>
            <a:ext cx="6614160" cy="3603812"/>
          </a:xfrm>
        </p:spPr>
        <p:txBody>
          <a:bodyPr>
            <a:normAutofit fontScale="85000" lnSpcReduction="20000"/>
          </a:bodyPr>
          <a:lstStyle/>
          <a:p>
            <a:pPr marL="0" indent="0">
              <a:buNone/>
            </a:pPr>
            <a:r>
              <a:rPr lang="en-US" dirty="0" smtClean="0"/>
              <a:t>All artifacts scored</a:t>
            </a:r>
          </a:p>
          <a:p>
            <a:pPr marL="0" indent="0">
              <a:buNone/>
            </a:pPr>
            <a:endParaRPr lang="en-US" dirty="0"/>
          </a:p>
          <a:p>
            <a:pPr marL="0" indent="0">
              <a:buNone/>
            </a:pPr>
            <a:r>
              <a:rPr lang="en-US" dirty="0" smtClean="0"/>
              <a:t>Student strengths identified</a:t>
            </a:r>
          </a:p>
          <a:p>
            <a:pPr marL="0" indent="0">
              <a:buNone/>
            </a:pPr>
            <a:endParaRPr lang="en-US" dirty="0"/>
          </a:p>
          <a:p>
            <a:pPr marL="0" indent="0">
              <a:buNone/>
            </a:pPr>
            <a:r>
              <a:rPr lang="en-US" dirty="0"/>
              <a:t>Interesting findings identified</a:t>
            </a:r>
          </a:p>
          <a:p>
            <a:pPr marL="0" indent="0">
              <a:buNone/>
            </a:pPr>
            <a:endParaRPr lang="en-US" dirty="0" smtClean="0"/>
          </a:p>
          <a:p>
            <a:pPr marL="0" indent="0">
              <a:buNone/>
            </a:pPr>
            <a:r>
              <a:rPr lang="en-US" dirty="0"/>
              <a:t>Process </a:t>
            </a:r>
            <a:r>
              <a:rPr lang="en-US" dirty="0" smtClean="0"/>
              <a:t>suggestions </a:t>
            </a:r>
            <a:r>
              <a:rPr lang="en-US" dirty="0"/>
              <a:t>provided</a:t>
            </a:r>
          </a:p>
          <a:p>
            <a:pPr marL="0" indent="0">
              <a:buNone/>
            </a:pPr>
            <a:endParaRPr lang="en-US" dirty="0"/>
          </a:p>
          <a:p>
            <a:pPr marL="0" indent="0">
              <a:buNone/>
            </a:pPr>
            <a:r>
              <a:rPr lang="en-US" dirty="0" smtClean="0"/>
              <a:t>Student weaknesses/areas for improvement identified</a:t>
            </a:r>
          </a:p>
          <a:p>
            <a:pPr marL="0" indent="0">
              <a:buNone/>
            </a:pPr>
            <a:endParaRPr lang="en-US" dirty="0" smtClean="0"/>
          </a:p>
          <a:p>
            <a:pPr marL="0" indent="0">
              <a:buNone/>
            </a:pPr>
            <a:r>
              <a:rPr lang="en-US" dirty="0" smtClean="0"/>
              <a:t>Information </a:t>
            </a:r>
            <a:r>
              <a:rPr lang="en-US" dirty="0"/>
              <a:t>you would like to pass down to core instructors</a:t>
            </a:r>
          </a:p>
          <a:p>
            <a:pPr marL="0" indent="0">
              <a:buNone/>
            </a:pPr>
            <a:endParaRPr lang="en-US" dirty="0" smtClean="0"/>
          </a:p>
          <a:p>
            <a:pPr marL="0" indent="0">
              <a:buNone/>
            </a:pPr>
            <a:endParaRPr lang="en-US" dirty="0"/>
          </a:p>
        </p:txBody>
      </p:sp>
      <p:pic>
        <p:nvPicPr>
          <p:cNvPr id="7"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7200" y="2694406"/>
            <a:ext cx="400929" cy="399718"/>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76599" y="2091621"/>
            <a:ext cx="400929" cy="39971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108076"/>
            <a:ext cx="400929" cy="399718"/>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85983" y="4543259"/>
            <a:ext cx="400929" cy="399718"/>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71535" y="3324059"/>
            <a:ext cx="400929" cy="399718"/>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3" descr="C:\Users\k0369065\AppData\Local\Microsoft\Windows\Temporary Internet Files\Content.IE5\8BBO3M8T\MC90039174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28298" y="3933659"/>
            <a:ext cx="400929" cy="399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145061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sp>
        <p:nvSpPr>
          <p:cNvPr id="3" name="Content Placeholder 2"/>
          <p:cNvSpPr>
            <a:spLocks noGrp="1"/>
          </p:cNvSpPr>
          <p:nvPr>
            <p:ph idx="1"/>
          </p:nvPr>
        </p:nvSpPr>
        <p:spPr>
          <a:xfrm>
            <a:off x="1143000" y="2133600"/>
            <a:ext cx="6614160" cy="3603812"/>
          </a:xfrm>
        </p:spPr>
        <p:txBody>
          <a:bodyPr>
            <a:normAutofit/>
          </a:bodyPr>
          <a:lstStyle/>
          <a:p>
            <a:pPr marL="0" indent="0">
              <a:buNone/>
            </a:pPr>
            <a:r>
              <a:rPr lang="en-US" u="sng" dirty="0" smtClean="0"/>
              <a:t>Assessments Coordinator</a:t>
            </a:r>
          </a:p>
          <a:p>
            <a:pPr marL="0" indent="0">
              <a:buNone/>
            </a:pPr>
            <a:r>
              <a:rPr lang="en-US" dirty="0" smtClean="0"/>
              <a:t>Kristin McDonald-Willey </a:t>
            </a:r>
            <a:r>
              <a:rPr lang="en-US" sz="1800" dirty="0" smtClean="0"/>
              <a:t>(</a:t>
            </a:r>
            <a:r>
              <a:rPr lang="en-US" sz="1800" dirty="0" smtClean="0">
                <a:hlinkClick r:id="rId3"/>
              </a:rPr>
              <a:t>kmw@actx.edu</a:t>
            </a:r>
            <a:r>
              <a:rPr lang="en-US" sz="1800" dirty="0" smtClean="0"/>
              <a:t>; 467-3026)</a:t>
            </a:r>
            <a:endParaRPr lang="en-US" sz="1800" dirty="0"/>
          </a:p>
        </p:txBody>
      </p:sp>
    </p:spTree>
    <p:extLst>
      <p:ext uri="{BB962C8B-B14F-4D97-AF65-F5344CB8AC3E}">
        <p14:creationId xmlns:p14="http://schemas.microsoft.com/office/powerpoint/2010/main" val="395618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Assessment at AC</a:t>
            </a:r>
            <a:endParaRPr lang="en-US" dirty="0"/>
          </a:p>
        </p:txBody>
      </p:sp>
      <p:sp>
        <p:nvSpPr>
          <p:cNvPr id="3" name="Content Placeholder 2"/>
          <p:cNvSpPr>
            <a:spLocks noGrp="1"/>
          </p:cNvSpPr>
          <p:nvPr>
            <p:ph idx="1"/>
          </p:nvPr>
        </p:nvSpPr>
        <p:spPr>
          <a:xfrm>
            <a:off x="1463040" y="2119257"/>
            <a:ext cx="6614160" cy="3603812"/>
          </a:xfrm>
        </p:spPr>
        <p:txBody>
          <a:bodyPr>
            <a:normAutofit/>
          </a:bodyPr>
          <a:lstStyle/>
          <a:p>
            <a:r>
              <a:rPr lang="en-US" sz="2200" dirty="0" smtClean="0"/>
              <a:t>Assessment Methods:</a:t>
            </a:r>
          </a:p>
          <a:p>
            <a:pPr lvl="1">
              <a:buFont typeface="Wingdings" pitchFamily="2" charset="2"/>
              <a:buChar char="v"/>
            </a:pPr>
            <a:r>
              <a:rPr lang="en-US" dirty="0" smtClean="0">
                <a:hlinkClick r:id="rId3"/>
              </a:rPr>
              <a:t>Planning and Evaluation Tracking (PET)</a:t>
            </a:r>
            <a:endParaRPr lang="en-US" dirty="0" smtClean="0"/>
          </a:p>
          <a:p>
            <a:pPr lvl="1">
              <a:buFont typeface="Wingdings" pitchFamily="2" charset="2"/>
              <a:buChar char="v"/>
            </a:pPr>
            <a:r>
              <a:rPr lang="en-US" dirty="0" smtClean="0">
                <a:hlinkClick r:id="rId4"/>
              </a:rPr>
              <a:t>General Education Assessment</a:t>
            </a:r>
            <a:endParaRPr lang="en-US" dirty="0" smtClean="0"/>
          </a:p>
          <a:p>
            <a:pPr marL="365760" lvl="1" indent="0">
              <a:buNone/>
            </a:pPr>
            <a:endParaRPr lang="en-US" dirty="0"/>
          </a:p>
          <a:p>
            <a:r>
              <a:rPr lang="en-US" sz="2200" dirty="0" smtClean="0"/>
              <a:t>Assessment Overview Resource:</a:t>
            </a:r>
          </a:p>
          <a:p>
            <a:pPr lvl="1">
              <a:buFont typeface="Wingdings" pitchFamily="2" charset="2"/>
              <a:buChar char="v"/>
            </a:pPr>
            <a:r>
              <a:rPr lang="en-US" dirty="0" smtClean="0">
                <a:hlinkClick r:id="rId5"/>
              </a:rPr>
              <a:t>General Education Methodology</a:t>
            </a:r>
            <a:endParaRPr lang="en-US" dirty="0" smtClean="0">
              <a:hlinkClick r:id="rId6"/>
            </a:endParaRPr>
          </a:p>
          <a:p>
            <a:pPr lvl="1">
              <a:buFont typeface="Wingdings" pitchFamily="2" charset="2"/>
              <a:buChar char="v"/>
            </a:pPr>
            <a:r>
              <a:rPr lang="en-US" dirty="0" smtClean="0">
                <a:hlinkClick r:id="rId6"/>
              </a:rPr>
              <a:t>Planning and Advancement </a:t>
            </a:r>
            <a:br>
              <a:rPr lang="en-US" dirty="0" smtClean="0">
                <a:hlinkClick r:id="rId6"/>
              </a:rPr>
            </a:br>
            <a:r>
              <a:rPr lang="en-US" dirty="0" smtClean="0">
                <a:hlinkClick r:id="rId6"/>
              </a:rPr>
              <a:t>Information and Training</a:t>
            </a:r>
            <a:endParaRPr lang="en-US" dirty="0" smtClean="0"/>
          </a:p>
        </p:txBody>
      </p:sp>
    </p:spTree>
    <p:extLst>
      <p:ext uri="{BB962C8B-B14F-4D97-AF65-F5344CB8AC3E}">
        <p14:creationId xmlns:p14="http://schemas.microsoft.com/office/powerpoint/2010/main" val="25545132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838200"/>
            <a:ext cx="6965245" cy="1371600"/>
          </a:xfrm>
        </p:spPr>
        <p:txBody>
          <a:bodyPr>
            <a:normAutofit fontScale="90000"/>
          </a:bodyPr>
          <a:lstStyle/>
          <a:p>
            <a:r>
              <a:rPr lang="en-US" dirty="0" smtClean="0"/>
              <a:t>2012-2013</a:t>
            </a:r>
            <a:br>
              <a:rPr lang="en-US" dirty="0" smtClean="0"/>
            </a:br>
            <a:r>
              <a:rPr lang="en-US" dirty="0" smtClean="0"/>
              <a:t>Competencies and Rubrics</a:t>
            </a:r>
            <a:br>
              <a:rPr lang="en-US" dirty="0" smtClean="0"/>
            </a:br>
            <a:r>
              <a:rPr lang="en-US" sz="4000" dirty="0" smtClean="0">
                <a:solidFill>
                  <a:srgbClr val="FFFF00"/>
                </a:solidFill>
                <a:hlinkClick r:id="rId3"/>
              </a:rPr>
              <a:t>(Based on THECB Requirements)</a:t>
            </a:r>
            <a:endParaRPr lang="en-US" sz="4000" dirty="0">
              <a:solidFill>
                <a:srgbClr val="FFFF00"/>
              </a:solidFill>
            </a:endParaRPr>
          </a:p>
        </p:txBody>
      </p:sp>
      <p:sp>
        <p:nvSpPr>
          <p:cNvPr id="3" name="Content Placeholder 2"/>
          <p:cNvSpPr>
            <a:spLocks noGrp="1"/>
          </p:cNvSpPr>
          <p:nvPr>
            <p:ph idx="1"/>
          </p:nvPr>
        </p:nvSpPr>
        <p:spPr>
          <a:xfrm>
            <a:off x="1447800" y="2286000"/>
            <a:ext cx="6196405" cy="3603812"/>
          </a:xfrm>
        </p:spPr>
        <p:txBody>
          <a:bodyPr>
            <a:normAutofit/>
          </a:bodyPr>
          <a:lstStyle/>
          <a:p>
            <a:pPr marL="0" indent="0">
              <a:buNone/>
            </a:pPr>
            <a:endParaRPr lang="en-US" u="sng" dirty="0" smtClean="0"/>
          </a:p>
          <a:p>
            <a:r>
              <a:rPr lang="en-US" dirty="0" smtClean="0"/>
              <a:t>Communication Skills</a:t>
            </a:r>
          </a:p>
          <a:p>
            <a:r>
              <a:rPr lang="en-US" dirty="0" smtClean="0"/>
              <a:t>Critical Thinking Skills</a:t>
            </a:r>
          </a:p>
          <a:p>
            <a:r>
              <a:rPr lang="en-US" dirty="0" smtClean="0"/>
              <a:t>Empirical and Quantitative Skills</a:t>
            </a:r>
          </a:p>
          <a:p>
            <a:r>
              <a:rPr lang="en-US" dirty="0" smtClean="0"/>
              <a:t>Teamwork</a:t>
            </a:r>
          </a:p>
          <a:p>
            <a:r>
              <a:rPr lang="en-US" dirty="0" smtClean="0"/>
              <a:t>Personal Responsibility</a:t>
            </a:r>
          </a:p>
          <a:p>
            <a:r>
              <a:rPr lang="en-US" dirty="0" smtClean="0"/>
              <a:t>Social Responsibility </a:t>
            </a:r>
          </a:p>
          <a:p>
            <a:endParaRPr lang="en-US" u="sng" dirty="0"/>
          </a:p>
          <a:p>
            <a:pPr marL="0" indent="0">
              <a:buNone/>
            </a:pPr>
            <a:endParaRPr lang="en-US" dirty="0"/>
          </a:p>
        </p:txBody>
      </p:sp>
    </p:spTree>
    <p:extLst>
      <p:ext uri="{BB962C8B-B14F-4D97-AF65-F5344CB8AC3E}">
        <p14:creationId xmlns:p14="http://schemas.microsoft.com/office/powerpoint/2010/main" val="38451767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Purpose</a:t>
            </a:r>
            <a:endParaRPr lang="en-US" dirty="0"/>
          </a:p>
        </p:txBody>
      </p:sp>
      <p:sp>
        <p:nvSpPr>
          <p:cNvPr id="3" name="Content Placeholder 2"/>
          <p:cNvSpPr>
            <a:spLocks noGrp="1"/>
          </p:cNvSpPr>
          <p:nvPr>
            <p:ph idx="1"/>
          </p:nvPr>
        </p:nvSpPr>
        <p:spPr>
          <a:xfrm>
            <a:off x="1463040" y="2119257"/>
            <a:ext cx="6461760" cy="3603812"/>
          </a:xfrm>
        </p:spPr>
        <p:txBody>
          <a:bodyPr>
            <a:normAutofit fontScale="92500" lnSpcReduction="10000"/>
          </a:bodyPr>
          <a:lstStyle/>
          <a:p>
            <a:r>
              <a:rPr lang="en-US" dirty="0" smtClean="0"/>
              <a:t>Evaluate Student Attainment of Competencies</a:t>
            </a:r>
          </a:p>
          <a:p>
            <a:endParaRPr lang="en-US" dirty="0" smtClean="0"/>
          </a:p>
          <a:p>
            <a:r>
              <a:rPr lang="en-US" dirty="0" smtClean="0"/>
              <a:t>Pinpoint Student Strengths, Weaknesses, and Areas for Improvement</a:t>
            </a:r>
          </a:p>
          <a:p>
            <a:endParaRPr lang="en-US" dirty="0"/>
          </a:p>
          <a:p>
            <a:r>
              <a:rPr lang="en-US" dirty="0" smtClean="0"/>
              <a:t>Pinpoint Points of Interest Found in Artifacts</a:t>
            </a:r>
          </a:p>
          <a:p>
            <a:endParaRPr lang="en-US" dirty="0" smtClean="0"/>
          </a:p>
          <a:p>
            <a:r>
              <a:rPr lang="en-US" dirty="0" smtClean="0"/>
              <a:t>Evaluate the Evaluation Process</a:t>
            </a:r>
          </a:p>
          <a:p>
            <a:pPr lvl="2"/>
            <a:r>
              <a:rPr lang="en-US" dirty="0" smtClean="0">
                <a:hlinkClick r:id="rId3"/>
              </a:rPr>
              <a:t>Competency Information and Rubrics</a:t>
            </a:r>
            <a:endParaRPr lang="en-US" dirty="0" smtClean="0"/>
          </a:p>
          <a:p>
            <a:pPr lvl="2"/>
            <a:r>
              <a:rPr lang="en-US" dirty="0" smtClean="0"/>
              <a:t>General Process Evaluation</a:t>
            </a:r>
            <a:endParaRPr lang="en-US" dirty="0"/>
          </a:p>
        </p:txBody>
      </p:sp>
    </p:spTree>
    <p:extLst>
      <p:ext uri="{BB962C8B-B14F-4D97-AF65-F5344CB8AC3E}">
        <p14:creationId xmlns:p14="http://schemas.microsoft.com/office/powerpoint/2010/main" val="22170758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62000"/>
            <a:ext cx="6965245" cy="1202485"/>
          </a:xfrm>
        </p:spPr>
        <p:txBody>
          <a:bodyPr>
            <a:normAutofit fontScale="90000"/>
          </a:bodyPr>
          <a:lstStyle/>
          <a:p>
            <a:r>
              <a:rPr lang="en-US" dirty="0" smtClean="0"/>
              <a:t>Teamwork </a:t>
            </a:r>
            <a:br>
              <a:rPr lang="en-US" dirty="0" smtClean="0"/>
            </a:br>
            <a:r>
              <a:rPr lang="en-US" dirty="0" smtClean="0"/>
              <a:t>Committee Members</a:t>
            </a:r>
            <a:br>
              <a:rPr lang="en-US" dirty="0" smtClean="0"/>
            </a:br>
            <a:endParaRPr lang="en-US" sz="1400" dirty="0"/>
          </a:p>
        </p:txBody>
      </p:sp>
      <p:sp>
        <p:nvSpPr>
          <p:cNvPr id="3" name="Content Placeholder 2"/>
          <p:cNvSpPr>
            <a:spLocks noGrp="1"/>
          </p:cNvSpPr>
          <p:nvPr>
            <p:ph idx="1"/>
          </p:nvPr>
        </p:nvSpPr>
        <p:spPr>
          <a:xfrm>
            <a:off x="1447800" y="2362200"/>
            <a:ext cx="6690360" cy="3603812"/>
          </a:xfrm>
        </p:spPr>
        <p:txBody>
          <a:bodyPr>
            <a:normAutofit/>
          </a:bodyPr>
          <a:lstStyle/>
          <a:p>
            <a:r>
              <a:rPr lang="en-US" sz="2200" dirty="0" smtClean="0"/>
              <a:t>Susan Burks</a:t>
            </a:r>
          </a:p>
          <a:p>
            <a:r>
              <a:rPr lang="en-US" sz="2200" dirty="0" smtClean="0"/>
              <a:t>Alan Kee</a:t>
            </a:r>
          </a:p>
          <a:p>
            <a:r>
              <a:rPr lang="en-US" sz="2200" dirty="0" smtClean="0"/>
              <a:t>John Robertson</a:t>
            </a:r>
          </a:p>
        </p:txBody>
      </p:sp>
    </p:spTree>
    <p:extLst>
      <p:ext uri="{BB962C8B-B14F-4D97-AF65-F5344CB8AC3E}">
        <p14:creationId xmlns:p14="http://schemas.microsoft.com/office/powerpoint/2010/main" val="347720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Committee Expectations</a:t>
            </a:r>
            <a:endParaRPr lang="en-US" dirty="0"/>
          </a:p>
        </p:txBody>
      </p:sp>
      <p:sp>
        <p:nvSpPr>
          <p:cNvPr id="3" name="Content Placeholder 2"/>
          <p:cNvSpPr>
            <a:spLocks noGrp="1"/>
          </p:cNvSpPr>
          <p:nvPr>
            <p:ph idx="1"/>
          </p:nvPr>
        </p:nvSpPr>
        <p:spPr>
          <a:xfrm>
            <a:off x="1463040" y="2119257"/>
            <a:ext cx="6385560" cy="3603812"/>
          </a:xfrm>
        </p:spPr>
        <p:txBody>
          <a:bodyPr>
            <a:normAutofit fontScale="92500" lnSpcReduction="20000"/>
          </a:bodyPr>
          <a:lstStyle/>
          <a:p>
            <a:r>
              <a:rPr lang="en-US" dirty="0" smtClean="0"/>
              <a:t>Make a game plan for artifact assessment</a:t>
            </a:r>
          </a:p>
          <a:p>
            <a:endParaRPr lang="en-US" dirty="0" smtClean="0"/>
          </a:p>
          <a:p>
            <a:r>
              <a:rPr lang="en-US" dirty="0" smtClean="0"/>
              <a:t>Check to assure 100 chosen artifacts can be assessed (or as many as provided)</a:t>
            </a:r>
          </a:p>
          <a:p>
            <a:endParaRPr lang="en-US" dirty="0" smtClean="0"/>
          </a:p>
          <a:p>
            <a:r>
              <a:rPr lang="en-US" dirty="0" smtClean="0"/>
              <a:t>Develop internal deadlines for when the artifacts will be assessed and/or set up meeting times to assess the artifacts</a:t>
            </a:r>
          </a:p>
          <a:p>
            <a:endParaRPr lang="en-US" dirty="0" smtClean="0"/>
          </a:p>
          <a:p>
            <a:r>
              <a:rPr lang="en-US" dirty="0" smtClean="0"/>
              <a:t>Complete entire artifact evaluation process </a:t>
            </a:r>
            <a:br>
              <a:rPr lang="en-US" dirty="0" smtClean="0"/>
            </a:br>
            <a:r>
              <a:rPr lang="en-US" dirty="0" smtClean="0"/>
              <a:t>by May 1</a:t>
            </a:r>
            <a:r>
              <a:rPr lang="en-US" baseline="30000" dirty="0" smtClean="0"/>
              <a:t>st</a:t>
            </a:r>
            <a:r>
              <a:rPr lang="en-US" dirty="0" smtClean="0"/>
              <a:t>  </a:t>
            </a:r>
            <a:endParaRPr lang="en-US" dirty="0"/>
          </a:p>
        </p:txBody>
      </p:sp>
    </p:spTree>
    <p:extLst>
      <p:ext uri="{BB962C8B-B14F-4D97-AF65-F5344CB8AC3E}">
        <p14:creationId xmlns:p14="http://schemas.microsoft.com/office/powerpoint/2010/main" val="21358399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Competency Overview</a:t>
            </a:r>
            <a:endParaRPr lang="en-US" dirty="0"/>
          </a:p>
        </p:txBody>
      </p:sp>
      <p:sp>
        <p:nvSpPr>
          <p:cNvPr id="3" name="Content Placeholder 2"/>
          <p:cNvSpPr>
            <a:spLocks noGrp="1"/>
          </p:cNvSpPr>
          <p:nvPr>
            <p:ph idx="1"/>
          </p:nvPr>
        </p:nvSpPr>
        <p:spPr>
          <a:xfrm>
            <a:off x="1066800" y="2119257"/>
            <a:ext cx="7086600" cy="3603812"/>
          </a:xfrm>
        </p:spPr>
        <p:txBody>
          <a:bodyPr/>
          <a:lstStyle/>
          <a:p>
            <a:r>
              <a:rPr lang="en-US" sz="2200" dirty="0" smtClean="0"/>
              <a:t>Artifacts must show teamwork process rather than end result</a:t>
            </a:r>
          </a:p>
          <a:p>
            <a:pPr marL="0" indent="0">
              <a:buNone/>
            </a:pPr>
            <a:endParaRPr lang="en-US" sz="2200" dirty="0" smtClean="0"/>
          </a:p>
          <a:p>
            <a:r>
              <a:rPr lang="en-US" sz="2200" dirty="0" smtClean="0"/>
              <a:t>Broad statements </a:t>
            </a:r>
          </a:p>
          <a:p>
            <a:pPr marL="0" indent="0">
              <a:buNone/>
            </a:pPr>
            <a:endParaRPr lang="en-US" sz="2200" dirty="0" smtClean="0"/>
          </a:p>
          <a:p>
            <a:r>
              <a:rPr lang="en-US" sz="2200" dirty="0" smtClean="0"/>
              <a:t>Utilize </a:t>
            </a:r>
            <a:r>
              <a:rPr lang="en-US" sz="2200" dirty="0" smtClean="0">
                <a:hlinkClick r:id="rId3"/>
              </a:rPr>
              <a:t>Team Member Critique Sheet </a:t>
            </a:r>
            <a:r>
              <a:rPr lang="en-US" sz="2200" dirty="0" smtClean="0"/>
              <a:t>for assessment. Note: The new critique sheet will first be </a:t>
            </a:r>
            <a:r>
              <a:rPr lang="en-US" sz="2200" dirty="0" smtClean="0"/>
              <a:t>distributed </a:t>
            </a:r>
            <a:r>
              <a:rPr lang="en-US" sz="2200" dirty="0" smtClean="0"/>
              <a:t>during the 2012-2013 year.</a:t>
            </a:r>
          </a:p>
          <a:p>
            <a:endParaRPr lang="en-US" dirty="0" smtClean="0"/>
          </a:p>
        </p:txBody>
      </p:sp>
    </p:spTree>
    <p:extLst>
      <p:ext uri="{BB962C8B-B14F-4D97-AF65-F5344CB8AC3E}">
        <p14:creationId xmlns:p14="http://schemas.microsoft.com/office/powerpoint/2010/main" val="23532644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2119257"/>
            <a:ext cx="7086600" cy="3603812"/>
          </a:xfrm>
        </p:spPr>
        <p:txBody>
          <a:bodyPr>
            <a:normAutofit/>
          </a:bodyPr>
          <a:lstStyle/>
          <a:p>
            <a:pPr marL="0" indent="0">
              <a:buNone/>
            </a:pPr>
            <a:r>
              <a:rPr lang="en-US" b="1" u="sng" dirty="0" smtClean="0"/>
              <a:t>Contribution</a:t>
            </a:r>
          </a:p>
          <a:p>
            <a:pPr marL="0" indent="0">
              <a:buNone/>
            </a:pPr>
            <a:r>
              <a:rPr lang="en-US" sz="2200" dirty="0" smtClean="0"/>
              <a:t>The degree to which each student provides materials or skills that are integral to a group’s ability to complete the given assignment. Contribution assesses what the student provides the group in the form of materials, effort, and/or leadership. The evaluation of leadership skills is dependent on the nature of the instructor’s assignment as some assignments will contain pre-set or alternating leadership roles.</a:t>
            </a:r>
          </a:p>
          <a:p>
            <a:pPr marL="0" indent="0">
              <a:buNone/>
            </a:pPr>
            <a:endParaRPr lang="en-US" dirty="0" smtClean="0"/>
          </a:p>
        </p:txBody>
      </p:sp>
    </p:spTree>
    <p:extLst>
      <p:ext uri="{BB962C8B-B14F-4D97-AF65-F5344CB8AC3E}">
        <p14:creationId xmlns:p14="http://schemas.microsoft.com/office/powerpoint/2010/main" val="3727237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Concept Definitions</a:t>
            </a:r>
            <a:endParaRPr lang="en-US" dirty="0"/>
          </a:p>
        </p:txBody>
      </p:sp>
      <p:sp>
        <p:nvSpPr>
          <p:cNvPr id="3" name="Content Placeholder 2"/>
          <p:cNvSpPr>
            <a:spLocks noGrp="1"/>
          </p:cNvSpPr>
          <p:nvPr>
            <p:ph idx="1"/>
          </p:nvPr>
        </p:nvSpPr>
        <p:spPr>
          <a:xfrm>
            <a:off x="1066800" y="1981200"/>
            <a:ext cx="7086600" cy="4038600"/>
          </a:xfrm>
        </p:spPr>
        <p:txBody>
          <a:bodyPr>
            <a:normAutofit/>
          </a:bodyPr>
          <a:lstStyle/>
          <a:p>
            <a:pPr marL="0" indent="0">
              <a:buNone/>
            </a:pPr>
            <a:r>
              <a:rPr lang="en-US" sz="2800" u="sng" dirty="0" smtClean="0"/>
              <a:t>Cooperation</a:t>
            </a:r>
          </a:p>
          <a:p>
            <a:pPr marL="0" indent="0">
              <a:buNone/>
            </a:pPr>
            <a:r>
              <a:rPr lang="en-US" sz="2200" dirty="0" smtClean="0"/>
              <a:t>The skills and attitudes necessary for successful group interaction and the successful formation of finalized ideas and plans of action in the group environment. Cooperation assesses attitude, information sharing, acknowledgment of a shared purpose, and problem solving techniques.</a:t>
            </a:r>
          </a:p>
          <a:p>
            <a:pPr marL="0" indent="0">
              <a:buNone/>
            </a:pPr>
            <a:endParaRPr lang="en-US" sz="2800" dirty="0"/>
          </a:p>
          <a:p>
            <a:pPr marL="0" indent="0">
              <a:buNone/>
            </a:pPr>
            <a:endParaRPr lang="en-US" dirty="0" smtClean="0"/>
          </a:p>
        </p:txBody>
      </p:sp>
    </p:spTree>
    <p:extLst>
      <p:ext uri="{BB962C8B-B14F-4D97-AF65-F5344CB8AC3E}">
        <p14:creationId xmlns:p14="http://schemas.microsoft.com/office/powerpoint/2010/main" val="22806269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732</TotalTime>
  <Words>1071</Words>
  <Application>Microsoft Office PowerPoint</Application>
  <PresentationFormat>On-screen Show (4:3)</PresentationFormat>
  <Paragraphs>97</Paragraphs>
  <Slides>13</Slides>
  <Notes>12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Pushpin</vt:lpstr>
      <vt:lpstr>General Education  Assessment </vt:lpstr>
      <vt:lpstr>Assessment at AC</vt:lpstr>
      <vt:lpstr>2012-2013 Competencies and Rubrics (Based on THECB Requirements)</vt:lpstr>
      <vt:lpstr>Committee Purpose</vt:lpstr>
      <vt:lpstr>Teamwork  Committee Members </vt:lpstr>
      <vt:lpstr>Committee Expectations</vt:lpstr>
      <vt:lpstr>Competency Overview</vt:lpstr>
      <vt:lpstr>Concept Definitions</vt:lpstr>
      <vt:lpstr>Concept Definitions</vt:lpstr>
      <vt:lpstr>Concept Definitions</vt:lpstr>
      <vt:lpstr>Points of Consideration</vt:lpstr>
      <vt:lpstr>Submission Checklist</vt:lpstr>
      <vt:lpstr>Questions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Education  Competency Assessment</dc:title>
  <dc:creator>Kristin D. McDonald-Willey</dc:creator>
  <cp:lastModifiedBy>Kristin D. McDonald-Willey</cp:lastModifiedBy>
  <cp:revision>88</cp:revision>
  <dcterms:created xsi:type="dcterms:W3CDTF">2011-08-25T19:57:53Z</dcterms:created>
  <dcterms:modified xsi:type="dcterms:W3CDTF">2012-10-31T13:39:23Z</dcterms:modified>
</cp:coreProperties>
</file>