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258" r:id="rId3"/>
    <p:sldId id="257" r:id="rId4"/>
    <p:sldId id="275" r:id="rId5"/>
    <p:sldId id="259" r:id="rId6"/>
    <p:sldId id="269" r:id="rId7"/>
    <p:sldId id="260" r:id="rId8"/>
    <p:sldId id="261" r:id="rId9"/>
    <p:sldId id="270" r:id="rId10"/>
    <p:sldId id="283" r:id="rId11"/>
    <p:sldId id="262" r:id="rId12"/>
    <p:sldId id="271" r:id="rId13"/>
    <p:sldId id="280" r:id="rId14"/>
    <p:sldId id="263" r:id="rId15"/>
    <p:sldId id="272" r:id="rId16"/>
    <p:sldId id="264" r:id="rId17"/>
    <p:sldId id="273" r:id="rId18"/>
    <p:sldId id="265" r:id="rId19"/>
    <p:sldId id="274" r:id="rId20"/>
    <p:sldId id="281" r:id="rId21"/>
    <p:sldId id="282" r:id="rId22"/>
    <p:sldId id="279"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81" d="100"/>
          <a:sy n="81" d="100"/>
        </p:scale>
        <p:origin x="-834" y="-6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38C545-2362-4461-9283-8F89AF8D65E8}" type="datetimeFigureOut">
              <a:rPr lang="en-US" smtClean="0"/>
              <a:t>8/29/2012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5BF999-977C-4477-94F3-6DA88090D04F}" type="slidenum">
              <a:rPr lang="en-US" smtClean="0"/>
              <a:t>‹#›</a:t>
            </a:fld>
            <a:endParaRPr lang="en-US" dirty="0"/>
          </a:p>
        </p:txBody>
      </p:sp>
    </p:spTree>
    <p:extLst>
      <p:ext uri="{BB962C8B-B14F-4D97-AF65-F5344CB8AC3E}">
        <p14:creationId xmlns:p14="http://schemas.microsoft.com/office/powerpoint/2010/main" val="3162026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5BF999-977C-4477-94F3-6DA88090D04F}" type="slidenum">
              <a:rPr lang="en-US" smtClean="0"/>
              <a:t>12</a:t>
            </a:fld>
            <a:endParaRPr lang="en-US" dirty="0"/>
          </a:p>
        </p:txBody>
      </p:sp>
    </p:spTree>
    <p:extLst>
      <p:ext uri="{BB962C8B-B14F-4D97-AF65-F5344CB8AC3E}">
        <p14:creationId xmlns:p14="http://schemas.microsoft.com/office/powerpoint/2010/main" val="3540681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91386B4-8A24-426B-8F17-FD6751D5BB7E}" type="datetimeFigureOut">
              <a:rPr lang="en-US" smtClean="0"/>
              <a:t>8/29/2012</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1D196681-2C71-48AB-90D4-1357AB7E50F3}"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D196681-2C71-48AB-90D4-1357AB7E50F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91386B4-8A24-426B-8F17-FD6751D5BB7E}" type="datetimeFigureOut">
              <a:rPr lang="en-US" smtClean="0"/>
              <a:t>8/29/2012</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D196681-2C71-48AB-90D4-1357AB7E50F3}"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96681-2C71-48AB-90D4-1357AB7E50F3}"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D196681-2C71-48AB-90D4-1357AB7E50F3}"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91386B4-8A24-426B-8F17-FD6751D5BB7E}" type="datetimeFigureOut">
              <a:rPr lang="en-US" smtClean="0"/>
              <a:t>8/29/2012</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D196681-2C71-48AB-90D4-1357AB7E50F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ctx.edu/iea/filecabinet/21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ctx.edu/iea/filecabinet/410" TargetMode="External"/><Relationship Id="rId2" Type="http://schemas.openxmlformats.org/officeDocument/2006/relationships/hyperlink" Target="http://www.actx.edu/iea/index.php?module=article&amp;id=8" TargetMode="External"/><Relationship Id="rId1" Type="http://schemas.openxmlformats.org/officeDocument/2006/relationships/slideLayout" Target="../slideLayouts/slideLayout2.xml"/><Relationship Id="rId4" Type="http://schemas.openxmlformats.org/officeDocument/2006/relationships/hyperlink" Target="http://www.actx.edu/iea/filecabinet/414"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ctx.edu/archives/index.php?module=article&amp;id=17" TargetMode="External"/><Relationship Id="rId7" Type="http://schemas.openxmlformats.org/officeDocument/2006/relationships/hyperlink" Target="http://www.actx.edu/iea/index.php?module=article&amp;id=97" TargetMode="External"/><Relationship Id="rId2" Type="http://schemas.openxmlformats.org/officeDocument/2006/relationships/hyperlink" Target="http://www.actx.edu/iea/index.php?module=article&amp;id=98" TargetMode="External"/><Relationship Id="rId1" Type="http://schemas.openxmlformats.org/officeDocument/2006/relationships/slideLayout" Target="../slideLayouts/slideLayout2.xml"/><Relationship Id="rId6" Type="http://schemas.openxmlformats.org/officeDocument/2006/relationships/hyperlink" Target="http://www.actx.edu/iea/index.php?module=article&amp;id=24" TargetMode="External"/><Relationship Id="rId5" Type="http://schemas.openxmlformats.org/officeDocument/2006/relationships/hyperlink" Target="http://www.actx.edu/iea/index.php?module=article&amp;id=83" TargetMode="External"/><Relationship Id="rId4" Type="http://schemas.openxmlformats.org/officeDocument/2006/relationships/hyperlink" Target="http://www.actx.edu/strategic/index.php?module=article&amp;id=43"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mailto:kdlarkanskinner@actx.edu" TargetMode="External"/><Relationship Id="rId2" Type="http://schemas.openxmlformats.org/officeDocument/2006/relationships/hyperlink" Target="mailto:kmw@actx.edu"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ctx.edu/president/index.php?module=article&amp;id=15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ctx.edu/iea/filecabinet/165" TargetMode="External"/><Relationship Id="rId2" Type="http://schemas.openxmlformats.org/officeDocument/2006/relationships/hyperlink" Target="http://www.actx.edu/strategic/index.php?module=article&amp;id=4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ctx.edu/iea/filecabinet/165" TargetMode="External"/><Relationship Id="rId2" Type="http://schemas.openxmlformats.org/officeDocument/2006/relationships/hyperlink" Target="http://www.actx.edu/strategic/index.php?module=article&amp;id=43" TargetMode="External"/><Relationship Id="rId1" Type="http://schemas.openxmlformats.org/officeDocument/2006/relationships/slideLayout" Target="../slideLayouts/slideLayout2.xml"/><Relationship Id="rId4" Type="http://schemas.openxmlformats.org/officeDocument/2006/relationships/hyperlink" Target="http://www.actx.edu/iea/filecabinet/117"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400" dirty="0" smtClean="0"/>
              <a:t>Planning and Evaluation Tracking </a:t>
            </a:r>
            <a:br>
              <a:rPr lang="en-US" sz="2400" dirty="0" smtClean="0"/>
            </a:br>
            <a:r>
              <a:rPr lang="en-US" sz="2400" dirty="0" smtClean="0"/>
              <a:t>(PET) Forms</a:t>
            </a:r>
          </a:p>
          <a:p>
            <a:endParaRPr lang="en-US" sz="2400" dirty="0"/>
          </a:p>
          <a:p>
            <a:r>
              <a:rPr lang="en-US" sz="2400" dirty="0" smtClean="0"/>
              <a:t>2012-2013 Training</a:t>
            </a:r>
            <a:endParaRPr lang="en-US" sz="2400" dirty="0"/>
          </a:p>
        </p:txBody>
      </p:sp>
      <p:sp>
        <p:nvSpPr>
          <p:cNvPr id="2" name="Title 1"/>
          <p:cNvSpPr>
            <a:spLocks noGrp="1"/>
          </p:cNvSpPr>
          <p:nvPr>
            <p:ph type="title"/>
          </p:nvPr>
        </p:nvSpPr>
        <p:spPr/>
        <p:txBody>
          <a:bodyPr/>
          <a:lstStyle/>
          <a:p>
            <a:pPr algn="ctr"/>
            <a:r>
              <a:rPr lang="en-US" dirty="0" smtClean="0"/>
              <a:t>Completing </a:t>
            </a:r>
            <a:br>
              <a:rPr lang="en-US" dirty="0" smtClean="0"/>
            </a:br>
            <a:r>
              <a:rPr lang="en-US" dirty="0" smtClean="0"/>
              <a:t>Non-Instructional </a:t>
            </a:r>
            <a:br>
              <a:rPr lang="en-US" dirty="0" smtClean="0"/>
            </a:br>
            <a:r>
              <a:rPr lang="en-US" dirty="0" smtClean="0"/>
              <a:t>pet forms</a:t>
            </a:r>
            <a:endParaRPr lang="en-US" dirty="0"/>
          </a:p>
        </p:txBody>
      </p:sp>
    </p:spTree>
    <p:extLst>
      <p:ext uri="{BB962C8B-B14F-4D97-AF65-F5344CB8AC3E}">
        <p14:creationId xmlns:p14="http://schemas.microsoft.com/office/powerpoint/2010/main" val="395564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524000"/>
            <a:ext cx="8407893" cy="4602479"/>
          </a:xfrm>
        </p:spPr>
        <p:txBody>
          <a:bodyPr>
            <a:normAutofit/>
          </a:bodyPr>
          <a:lstStyle/>
          <a:p>
            <a:pPr marL="45720" lvl="3" indent="0">
              <a:buClr>
                <a:schemeClr val="accent1"/>
              </a:buClr>
              <a:buNone/>
            </a:pPr>
            <a:endParaRPr lang="en-US" sz="1600" u="sng" dirty="0"/>
          </a:p>
          <a:p>
            <a:pPr marL="274320" lvl="3" indent="-228600">
              <a:buClr>
                <a:schemeClr val="accent1"/>
              </a:buClr>
              <a:buFont typeface="Wingdings 2" pitchFamily="18" charset="2"/>
              <a:buChar char=""/>
            </a:pPr>
            <a:r>
              <a:rPr lang="en-US" sz="1600" u="sng" dirty="0" smtClean="0"/>
              <a:t>Direct Outcome Example: </a:t>
            </a:r>
            <a:r>
              <a:rPr lang="en-US" sz="1600" dirty="0">
                <a:solidFill>
                  <a:srgbClr val="FF0000"/>
                </a:solidFill>
              </a:rPr>
              <a:t>After personally contacting GED candidates who are eligible to attend the GED graduation ceremony prior to the graduation date, we will show a 10% increase in graduation attendance.</a:t>
            </a:r>
          </a:p>
          <a:p>
            <a:pPr marL="731520" lvl="5" indent="-228600">
              <a:buFont typeface="Wingdings 2" pitchFamily="18" charset="2"/>
              <a:buChar char=""/>
            </a:pPr>
            <a:r>
              <a:rPr lang="en-US" sz="1500" b="1" dirty="0"/>
              <a:t>Note</a:t>
            </a:r>
            <a:r>
              <a:rPr lang="en-US" sz="1500" dirty="0"/>
              <a:t>: </a:t>
            </a:r>
            <a:r>
              <a:rPr lang="en-US" sz="1500" b="1" dirty="0"/>
              <a:t>The </a:t>
            </a:r>
            <a:r>
              <a:rPr lang="en-US" sz="1500" b="1" dirty="0">
                <a:hlinkClick r:id="rId2"/>
              </a:rPr>
              <a:t>PET Methodology </a:t>
            </a:r>
            <a:r>
              <a:rPr lang="en-US" sz="1500" b="1" dirty="0"/>
              <a:t>(page 4) includes possible examples of education-centered direct outcomes</a:t>
            </a:r>
          </a:p>
          <a:p>
            <a:pPr marL="228600" lvl="4" indent="0">
              <a:buClr>
                <a:schemeClr val="accent1"/>
              </a:buClr>
              <a:buNone/>
            </a:pPr>
            <a:endParaRPr lang="en-US" sz="1500" u="sng" dirty="0" smtClean="0"/>
          </a:p>
          <a:p>
            <a:pPr marL="45720" lvl="3" indent="0">
              <a:buClr>
                <a:schemeClr val="accent1"/>
              </a:buClr>
              <a:buNone/>
            </a:pPr>
            <a:endParaRPr lang="en-US" sz="1600" u="sng" dirty="0" smtClean="0"/>
          </a:p>
          <a:p>
            <a:pPr marL="274320" lvl="3" indent="-228600">
              <a:buClr>
                <a:schemeClr val="accent1"/>
              </a:buClr>
              <a:buFont typeface="Wingdings 2" pitchFamily="18" charset="2"/>
              <a:buChar char=""/>
            </a:pPr>
            <a:r>
              <a:rPr lang="en-US" sz="1600" u="sng" dirty="0" smtClean="0"/>
              <a:t>Strategic </a:t>
            </a:r>
            <a:r>
              <a:rPr lang="en-US" sz="1600" u="sng" dirty="0"/>
              <a:t>Plan Alignment AND Direct Outcome Example</a:t>
            </a:r>
            <a:r>
              <a:rPr lang="en-US" sz="1600" dirty="0"/>
              <a:t>: </a:t>
            </a:r>
            <a:r>
              <a:rPr lang="en-US" sz="1600" dirty="0">
                <a:solidFill>
                  <a:srgbClr val="FF0000"/>
                </a:solidFill>
              </a:rPr>
              <a:t>After implementing a new IT delivered report that identifies students who qualify to graduate but do not initiate the application process, the Registrar’s Office 100% of students who meet AC curricular requirements as defined by AC academic policy will graduate (AC Strategic Plan through 2015: Task 1.6.1</a:t>
            </a:r>
            <a:r>
              <a:rPr lang="en-US" sz="1600" dirty="0" smtClean="0">
                <a:solidFill>
                  <a:srgbClr val="FF0000"/>
                </a:solidFill>
              </a:rPr>
              <a:t>).</a:t>
            </a:r>
          </a:p>
        </p:txBody>
      </p:sp>
      <p:sp>
        <p:nvSpPr>
          <p:cNvPr id="3" name="Title 2"/>
          <p:cNvSpPr>
            <a:spLocks noGrp="1"/>
          </p:cNvSpPr>
          <p:nvPr>
            <p:ph type="title"/>
          </p:nvPr>
        </p:nvSpPr>
        <p:spPr/>
        <p:txBody>
          <a:bodyPr/>
          <a:lstStyle/>
          <a:p>
            <a:r>
              <a:rPr lang="en-US" dirty="0"/>
              <a:t>Sample outcomes Continued</a:t>
            </a:r>
          </a:p>
        </p:txBody>
      </p:sp>
    </p:spTree>
    <p:extLst>
      <p:ext uri="{BB962C8B-B14F-4D97-AF65-F5344CB8AC3E}">
        <p14:creationId xmlns:p14="http://schemas.microsoft.com/office/powerpoint/2010/main" val="2391408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smtClean="0"/>
          </a:p>
          <a:p>
            <a:r>
              <a:rPr lang="en-US" dirty="0"/>
              <a:t>Year’s Worth of Data to Record:</a:t>
            </a:r>
          </a:p>
          <a:p>
            <a:pPr lvl="1"/>
            <a:r>
              <a:rPr lang="en-US" dirty="0"/>
              <a:t>2-3 years’ worth of data requested because it will aid in data analysis</a:t>
            </a:r>
          </a:p>
          <a:p>
            <a:pPr marL="45720" indent="0">
              <a:buNone/>
            </a:pPr>
            <a:endParaRPr lang="en-US" dirty="0"/>
          </a:p>
          <a:p>
            <a:r>
              <a:rPr lang="en-US" dirty="0"/>
              <a:t>Quantitative Results:</a:t>
            </a:r>
          </a:p>
          <a:p>
            <a:pPr lvl="1"/>
            <a:r>
              <a:rPr lang="en-US" dirty="0"/>
              <a:t>Provide numbers </a:t>
            </a:r>
            <a:r>
              <a:rPr lang="en-US" u="sng" dirty="0"/>
              <a:t>and</a:t>
            </a:r>
            <a:r>
              <a:rPr lang="en-US" dirty="0"/>
              <a:t> percentages (if applicable)</a:t>
            </a:r>
          </a:p>
          <a:p>
            <a:pPr lvl="1"/>
            <a:endParaRPr lang="en-US" dirty="0"/>
          </a:p>
          <a:p>
            <a:r>
              <a:rPr lang="en-US" dirty="0"/>
              <a:t>Qualitative Results:</a:t>
            </a:r>
          </a:p>
          <a:p>
            <a:pPr lvl="1"/>
            <a:r>
              <a:rPr lang="en-US" dirty="0"/>
              <a:t>Provide enough information to confirm outcome met/not met</a:t>
            </a:r>
          </a:p>
          <a:p>
            <a:pPr lvl="1"/>
            <a:endParaRPr lang="en-US" dirty="0"/>
          </a:p>
          <a:p>
            <a:r>
              <a:rPr lang="en-US" dirty="0"/>
              <a:t>Data Anomalies</a:t>
            </a:r>
          </a:p>
          <a:p>
            <a:pPr lvl="1"/>
            <a:r>
              <a:rPr lang="en-US" dirty="0"/>
              <a:t>Provide data even when the results weren’t “good” because it will aid you in your data analysis</a:t>
            </a:r>
          </a:p>
          <a:p>
            <a:endParaRPr lang="en-US" dirty="0" smtClean="0"/>
          </a:p>
          <a:p>
            <a:endParaRPr lang="en-US" dirty="0"/>
          </a:p>
        </p:txBody>
      </p:sp>
      <p:sp>
        <p:nvSpPr>
          <p:cNvPr id="3" name="Title 2"/>
          <p:cNvSpPr>
            <a:spLocks noGrp="1"/>
          </p:cNvSpPr>
          <p:nvPr>
            <p:ph type="title"/>
          </p:nvPr>
        </p:nvSpPr>
        <p:spPr/>
        <p:txBody>
          <a:bodyPr/>
          <a:lstStyle/>
          <a:p>
            <a:r>
              <a:rPr lang="en-US" dirty="0" smtClean="0"/>
              <a:t>Recording Results</a:t>
            </a:r>
            <a:endParaRPr lang="en-US" dirty="0"/>
          </a:p>
        </p:txBody>
      </p:sp>
    </p:spTree>
    <p:extLst>
      <p:ext uri="{BB962C8B-B14F-4D97-AF65-F5344CB8AC3E}">
        <p14:creationId xmlns:p14="http://schemas.microsoft.com/office/powerpoint/2010/main" val="1224007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5138929"/>
          </a:xfrm>
        </p:spPr>
        <p:txBody>
          <a:bodyPr>
            <a:normAutofit/>
          </a:bodyPr>
          <a:lstStyle/>
          <a:p>
            <a:r>
              <a:rPr lang="en-US" dirty="0" smtClean="0"/>
              <a:t>Quantitative Example:</a:t>
            </a:r>
          </a:p>
          <a:p>
            <a:pPr marL="45720" indent="0">
              <a:buNone/>
            </a:pPr>
            <a:r>
              <a:rPr lang="en-US" u="sng" dirty="0"/>
              <a:t>Outcome Statement </a:t>
            </a:r>
            <a:r>
              <a:rPr lang="en-US" dirty="0"/>
              <a:t>–</a:t>
            </a:r>
            <a:r>
              <a:rPr lang="en-US" sz="1600" dirty="0" smtClean="0"/>
              <a:t/>
            </a:r>
            <a:br>
              <a:rPr lang="en-US" sz="1600" dirty="0" smtClean="0"/>
            </a:br>
            <a:r>
              <a:rPr lang="en-US" sz="1600" dirty="0">
                <a:solidFill>
                  <a:srgbClr val="FF0000"/>
                </a:solidFill>
              </a:rPr>
              <a:t>After attending Panhandle Workforce Solutions </a:t>
            </a:r>
            <a:r>
              <a:rPr lang="en-US" sz="1600" dirty="0" smtClean="0">
                <a:solidFill>
                  <a:srgbClr val="FF0000"/>
                </a:solidFill>
              </a:rPr>
              <a:t>events, </a:t>
            </a:r>
            <a:r>
              <a:rPr lang="en-US" sz="1600" dirty="0">
                <a:solidFill>
                  <a:srgbClr val="FF0000"/>
                </a:solidFill>
              </a:rPr>
              <a:t>at least 40% </a:t>
            </a:r>
            <a:r>
              <a:rPr lang="en-US" sz="1600" dirty="0" smtClean="0">
                <a:solidFill>
                  <a:srgbClr val="FF0000"/>
                </a:solidFill>
              </a:rPr>
              <a:t>of </a:t>
            </a:r>
            <a:r>
              <a:rPr lang="en-US" sz="1600" dirty="0">
                <a:solidFill>
                  <a:srgbClr val="FF0000"/>
                </a:solidFill>
              </a:rPr>
              <a:t>individuals requesting information </a:t>
            </a:r>
            <a:r>
              <a:rPr lang="en-US" sz="1600" dirty="0" smtClean="0">
                <a:solidFill>
                  <a:srgbClr val="FF0000"/>
                </a:solidFill>
              </a:rPr>
              <a:t>will </a:t>
            </a:r>
            <a:r>
              <a:rPr lang="en-US" sz="1600" dirty="0">
                <a:solidFill>
                  <a:srgbClr val="FF0000"/>
                </a:solidFill>
              </a:rPr>
              <a:t>submit an application for admissions </a:t>
            </a:r>
            <a:r>
              <a:rPr lang="en-US" sz="1600" dirty="0" smtClean="0">
                <a:solidFill>
                  <a:srgbClr val="FF0000"/>
                </a:solidFill>
              </a:rPr>
              <a:t>within </a:t>
            </a:r>
            <a:r>
              <a:rPr lang="en-US" sz="1600" dirty="0">
                <a:solidFill>
                  <a:srgbClr val="FF0000"/>
                </a:solidFill>
              </a:rPr>
              <a:t>a year based on a colleague </a:t>
            </a:r>
            <a:r>
              <a:rPr lang="en-US" sz="1600" dirty="0" smtClean="0">
                <a:solidFill>
                  <a:srgbClr val="FF0000"/>
                </a:solidFill>
              </a:rPr>
              <a:t>report.</a:t>
            </a:r>
            <a:endParaRPr lang="en-US" sz="1600" dirty="0">
              <a:solidFill>
                <a:srgbClr val="FF0000"/>
              </a:solidFill>
            </a:endParaRPr>
          </a:p>
          <a:p>
            <a:pPr marL="45720" indent="0">
              <a:buNone/>
            </a:pPr>
            <a:endParaRPr lang="en-US" u="sng" dirty="0" smtClean="0"/>
          </a:p>
          <a:p>
            <a:pPr marL="45720" indent="0">
              <a:buNone/>
            </a:pPr>
            <a:r>
              <a:rPr lang="en-US" i="1" u="sng" dirty="0"/>
              <a:t>Results </a:t>
            </a:r>
            <a:r>
              <a:rPr lang="en-US" i="1" dirty="0"/>
              <a:t>– </a:t>
            </a:r>
            <a:endParaRPr lang="en-US" i="1" dirty="0" smtClean="0"/>
          </a:p>
          <a:p>
            <a:pPr lvl="1"/>
            <a:r>
              <a:rPr lang="en-US" sz="1400" b="1" dirty="0" smtClean="0">
                <a:solidFill>
                  <a:srgbClr val="FF0000"/>
                </a:solidFill>
              </a:rPr>
              <a:t>2009-2010 </a:t>
            </a:r>
            <a:r>
              <a:rPr lang="en-US" sz="1400" b="1" dirty="0">
                <a:solidFill>
                  <a:srgbClr val="FF0000"/>
                </a:solidFill>
              </a:rPr>
              <a:t>Data (Prospects who Submitted an Application</a:t>
            </a:r>
            <a:r>
              <a:rPr lang="en-US" sz="1400" b="1" dirty="0" smtClean="0">
                <a:solidFill>
                  <a:srgbClr val="FF0000"/>
                </a:solidFill>
              </a:rPr>
              <a:t>) : </a:t>
            </a:r>
            <a:r>
              <a:rPr lang="en-US" sz="1400" dirty="0" smtClean="0">
                <a:solidFill>
                  <a:srgbClr val="FF0000"/>
                </a:solidFill>
              </a:rPr>
              <a:t> </a:t>
            </a:r>
            <a:r>
              <a:rPr lang="en-US" sz="1400" dirty="0">
                <a:solidFill>
                  <a:srgbClr val="FF0000"/>
                </a:solidFill>
              </a:rPr>
              <a:t/>
            </a:r>
            <a:br>
              <a:rPr lang="en-US" sz="1400" dirty="0">
                <a:solidFill>
                  <a:srgbClr val="FF0000"/>
                </a:solidFill>
              </a:rPr>
            </a:br>
            <a:r>
              <a:rPr lang="en-US" sz="1400" dirty="0">
                <a:solidFill>
                  <a:srgbClr val="FF0000"/>
                </a:solidFill>
              </a:rPr>
              <a:t>Numbers = </a:t>
            </a:r>
            <a:r>
              <a:rPr lang="en-US" sz="1400" dirty="0" smtClean="0">
                <a:solidFill>
                  <a:srgbClr val="FF0000"/>
                </a:solidFill>
              </a:rPr>
              <a:t>79 out </a:t>
            </a:r>
            <a:r>
              <a:rPr lang="en-US" sz="1400" dirty="0">
                <a:solidFill>
                  <a:srgbClr val="FF0000"/>
                </a:solidFill>
              </a:rPr>
              <a:t>of </a:t>
            </a:r>
            <a:r>
              <a:rPr lang="en-US" sz="1400" dirty="0" smtClean="0">
                <a:solidFill>
                  <a:srgbClr val="FF0000"/>
                </a:solidFill>
              </a:rPr>
              <a:t>239 </a:t>
            </a:r>
            <a:r>
              <a:rPr lang="en-US" sz="1400" dirty="0">
                <a:solidFill>
                  <a:srgbClr val="FF0000"/>
                </a:solidFill>
              </a:rPr>
              <a:t>and Percentage =s </a:t>
            </a:r>
            <a:r>
              <a:rPr lang="en-US" sz="1400" dirty="0" smtClean="0">
                <a:solidFill>
                  <a:srgbClr val="FF0000"/>
                </a:solidFill>
              </a:rPr>
              <a:t>33%</a:t>
            </a:r>
            <a:endParaRPr lang="en-US" sz="1400" dirty="0">
              <a:solidFill>
                <a:srgbClr val="FF0000"/>
              </a:solidFill>
            </a:endParaRPr>
          </a:p>
          <a:p>
            <a:pPr lvl="1"/>
            <a:r>
              <a:rPr lang="en-US" sz="1400" b="1" dirty="0">
                <a:solidFill>
                  <a:srgbClr val="FF0000"/>
                </a:solidFill>
              </a:rPr>
              <a:t>2010-2011 Data (Prospects who Submitted an Application) :  </a:t>
            </a:r>
            <a:br>
              <a:rPr lang="en-US" sz="1400" b="1" dirty="0">
                <a:solidFill>
                  <a:srgbClr val="FF0000"/>
                </a:solidFill>
              </a:rPr>
            </a:br>
            <a:r>
              <a:rPr lang="en-US" sz="1400" dirty="0">
                <a:solidFill>
                  <a:srgbClr val="FF0000"/>
                </a:solidFill>
              </a:rPr>
              <a:t>Numbers = 59 out of 334 and Percentage =s 17.6%</a:t>
            </a:r>
          </a:p>
          <a:p>
            <a:pPr marL="45720" indent="0">
              <a:buNone/>
            </a:pPr>
            <a:endParaRPr lang="en-US" sz="1600" u="sng" dirty="0" smtClean="0">
              <a:solidFill>
                <a:srgbClr val="FF0000"/>
              </a:solidFill>
            </a:endParaRPr>
          </a:p>
          <a:p>
            <a:pPr marL="45720" indent="0">
              <a:buNone/>
            </a:pPr>
            <a:r>
              <a:rPr lang="en-US" sz="1600" dirty="0" smtClean="0">
                <a:solidFill>
                  <a:srgbClr val="FF0000"/>
                </a:solidFill>
              </a:rPr>
              <a:t>	Out of </a:t>
            </a:r>
            <a:r>
              <a:rPr lang="en-US" sz="1600" dirty="0">
                <a:solidFill>
                  <a:srgbClr val="FF0000"/>
                </a:solidFill>
              </a:rPr>
              <a:t>334 individuals who requested </a:t>
            </a:r>
            <a:r>
              <a:rPr lang="en-US" sz="1600" dirty="0" smtClean="0">
                <a:solidFill>
                  <a:srgbClr val="FF0000"/>
                </a:solidFill>
              </a:rPr>
              <a:t>information </a:t>
            </a:r>
            <a:r>
              <a:rPr lang="en-US" sz="1600" dirty="0">
                <a:solidFill>
                  <a:srgbClr val="FF0000"/>
                </a:solidFill>
              </a:rPr>
              <a:t>as a </a:t>
            </a:r>
            <a:r>
              <a:rPr lang="en-US" sz="1600" dirty="0" smtClean="0">
                <a:solidFill>
                  <a:srgbClr val="FF0000"/>
                </a:solidFill>
              </a:rPr>
              <a:t>result </a:t>
            </a:r>
            <a:r>
              <a:rPr lang="en-US" sz="1600" dirty="0">
                <a:solidFill>
                  <a:srgbClr val="FF0000"/>
                </a:solidFill>
              </a:rPr>
              <a:t>of a </a:t>
            </a:r>
            <a:r>
              <a:rPr lang="en-US" sz="1600" dirty="0" smtClean="0">
                <a:solidFill>
                  <a:srgbClr val="FF0000"/>
                </a:solidFill>
              </a:rPr>
              <a:t>	PWS </a:t>
            </a:r>
            <a:r>
              <a:rPr lang="en-US" sz="1600" dirty="0">
                <a:solidFill>
                  <a:srgbClr val="FF0000"/>
                </a:solidFill>
              </a:rPr>
              <a:t>event, 59 prospects (17.6%) </a:t>
            </a:r>
            <a:r>
              <a:rPr lang="en-US" sz="1600" dirty="0" smtClean="0">
                <a:solidFill>
                  <a:srgbClr val="FF0000"/>
                </a:solidFill>
              </a:rPr>
              <a:t>submitted </a:t>
            </a:r>
            <a:r>
              <a:rPr lang="en-US" sz="1600" dirty="0">
                <a:solidFill>
                  <a:srgbClr val="FF0000"/>
                </a:solidFill>
              </a:rPr>
              <a:t>an </a:t>
            </a:r>
            <a:r>
              <a:rPr lang="en-US" sz="1600" dirty="0" smtClean="0">
                <a:solidFill>
                  <a:srgbClr val="FF0000"/>
                </a:solidFill>
              </a:rPr>
              <a:t>application </a:t>
            </a:r>
            <a:r>
              <a:rPr lang="en-US" sz="1600" dirty="0">
                <a:solidFill>
                  <a:srgbClr val="FF0000"/>
                </a:solidFill>
              </a:rPr>
              <a:t>for </a:t>
            </a:r>
            <a:r>
              <a:rPr lang="en-US" sz="1600" dirty="0" smtClean="0">
                <a:solidFill>
                  <a:srgbClr val="FF0000"/>
                </a:solidFill>
              </a:rPr>
              <a:t>	admissions </a:t>
            </a:r>
            <a:r>
              <a:rPr lang="en-US" sz="1600" dirty="0">
                <a:solidFill>
                  <a:srgbClr val="FF0000"/>
                </a:solidFill>
              </a:rPr>
              <a:t>for 2010-2011 academic </a:t>
            </a:r>
            <a:r>
              <a:rPr lang="en-US" sz="1600" dirty="0" smtClean="0">
                <a:solidFill>
                  <a:srgbClr val="FF0000"/>
                </a:solidFill>
              </a:rPr>
              <a:t>year</a:t>
            </a:r>
            <a:r>
              <a:rPr lang="en-US" sz="1600" dirty="0">
                <a:solidFill>
                  <a:srgbClr val="FF0000"/>
                </a:solidFill>
              </a:rPr>
              <a:t>. Of those </a:t>
            </a:r>
            <a:r>
              <a:rPr lang="en-US" sz="1600" dirty="0" smtClean="0">
                <a:solidFill>
                  <a:srgbClr val="FF0000"/>
                </a:solidFill>
              </a:rPr>
              <a:t>18 </a:t>
            </a:r>
            <a:r>
              <a:rPr lang="en-US" sz="1600" dirty="0">
                <a:solidFill>
                  <a:srgbClr val="FF0000"/>
                </a:solidFill>
              </a:rPr>
              <a:t>(5.4%) were </a:t>
            </a:r>
            <a:r>
              <a:rPr lang="en-US" sz="1600" dirty="0" smtClean="0">
                <a:solidFill>
                  <a:srgbClr val="FF0000"/>
                </a:solidFill>
              </a:rPr>
              <a:t>	applicants </a:t>
            </a:r>
            <a:r>
              <a:rPr lang="en-US" sz="1600" dirty="0">
                <a:solidFill>
                  <a:srgbClr val="FF0000"/>
                </a:solidFill>
              </a:rPr>
              <a:t>for fall 2010, 19 (5.7%) </a:t>
            </a:r>
            <a:r>
              <a:rPr lang="en-US" sz="1600" dirty="0" smtClean="0">
                <a:solidFill>
                  <a:srgbClr val="FF0000"/>
                </a:solidFill>
              </a:rPr>
              <a:t>for </a:t>
            </a:r>
            <a:r>
              <a:rPr lang="en-US" sz="1600" dirty="0">
                <a:solidFill>
                  <a:srgbClr val="FF0000"/>
                </a:solidFill>
              </a:rPr>
              <a:t>spring 2011 </a:t>
            </a:r>
            <a:r>
              <a:rPr lang="en-US" sz="1600" dirty="0" smtClean="0">
                <a:solidFill>
                  <a:srgbClr val="FF0000"/>
                </a:solidFill>
              </a:rPr>
              <a:t>and </a:t>
            </a:r>
            <a:r>
              <a:rPr lang="en-US" sz="1600" dirty="0">
                <a:solidFill>
                  <a:srgbClr val="FF0000"/>
                </a:solidFill>
              </a:rPr>
              <a:t>22 (6.6%) </a:t>
            </a:r>
            <a:r>
              <a:rPr lang="en-US" sz="1600" dirty="0" smtClean="0">
                <a:solidFill>
                  <a:srgbClr val="FF0000"/>
                </a:solidFill>
              </a:rPr>
              <a:t>	applicants </a:t>
            </a:r>
            <a:r>
              <a:rPr lang="en-US" sz="1600" dirty="0">
                <a:solidFill>
                  <a:srgbClr val="FF0000"/>
                </a:solidFill>
              </a:rPr>
              <a:t>for summer 2011</a:t>
            </a:r>
            <a:endParaRPr lang="en-US" sz="1600" i="1" dirty="0" smtClean="0">
              <a:solidFill>
                <a:srgbClr val="FF0000"/>
              </a:solidFill>
            </a:endParaRPr>
          </a:p>
          <a:p>
            <a:pPr marL="45720" indent="0">
              <a:buNone/>
            </a:pPr>
            <a:endParaRPr lang="en-US" sz="1700" dirty="0" smtClean="0"/>
          </a:p>
        </p:txBody>
      </p:sp>
      <p:sp>
        <p:nvSpPr>
          <p:cNvPr id="3" name="Title 2"/>
          <p:cNvSpPr>
            <a:spLocks noGrp="1"/>
          </p:cNvSpPr>
          <p:nvPr>
            <p:ph type="title"/>
          </p:nvPr>
        </p:nvSpPr>
        <p:spPr/>
        <p:txBody>
          <a:bodyPr/>
          <a:lstStyle/>
          <a:p>
            <a:r>
              <a:rPr lang="en-US" dirty="0" smtClean="0"/>
              <a:t>Sample results THAT RELATE TO OUTCOME STATEMENT – Part 1</a:t>
            </a:r>
            <a:endParaRPr lang="en-US" dirty="0"/>
          </a:p>
        </p:txBody>
      </p:sp>
    </p:spTree>
    <p:extLst>
      <p:ext uri="{BB962C8B-B14F-4D97-AF65-F5344CB8AC3E}">
        <p14:creationId xmlns:p14="http://schemas.microsoft.com/office/powerpoint/2010/main" val="4135767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Qualitative Example:</a:t>
            </a:r>
          </a:p>
          <a:p>
            <a:pPr marL="45720" indent="0">
              <a:buNone/>
            </a:pPr>
            <a:r>
              <a:rPr lang="en-US" u="sng" dirty="0"/>
              <a:t>Outcome Statement </a:t>
            </a:r>
            <a:r>
              <a:rPr lang="en-US" dirty="0"/>
              <a:t>–</a:t>
            </a:r>
            <a:r>
              <a:rPr lang="en-US" dirty="0">
                <a:solidFill>
                  <a:srgbClr val="FF0000"/>
                </a:solidFill>
              </a:rPr>
              <a:t> </a:t>
            </a:r>
            <a:r>
              <a:rPr lang="en-US" sz="1600" dirty="0" smtClean="0">
                <a:solidFill>
                  <a:srgbClr val="FF0000"/>
                </a:solidFill>
              </a:rPr>
              <a:t>AC’s </a:t>
            </a:r>
            <a:r>
              <a:rPr lang="en-US" sz="1600" dirty="0">
                <a:solidFill>
                  <a:srgbClr val="FF0000"/>
                </a:solidFill>
              </a:rPr>
              <a:t>Single Audit will have no more than two programmatic findings related to federal/state grants </a:t>
            </a:r>
            <a:r>
              <a:rPr lang="en-US" sz="1600" i="1" dirty="0">
                <a:solidFill>
                  <a:srgbClr val="FF0000"/>
                </a:solidFill>
              </a:rPr>
              <a:t> (Outcome Based on AC Strategic Plan through 2015: Task 4.6.2.2.2</a:t>
            </a:r>
            <a:r>
              <a:rPr lang="en-US" sz="1600" dirty="0" smtClean="0">
                <a:solidFill>
                  <a:srgbClr val="FF0000"/>
                </a:solidFill>
              </a:rPr>
              <a:t>).</a:t>
            </a:r>
          </a:p>
          <a:p>
            <a:pPr marL="45720" indent="0">
              <a:buNone/>
            </a:pPr>
            <a:endParaRPr lang="en-US" dirty="0"/>
          </a:p>
          <a:p>
            <a:pPr marL="45720" indent="0">
              <a:buNone/>
            </a:pPr>
            <a:r>
              <a:rPr lang="en-US" u="sng" dirty="0"/>
              <a:t>Results</a:t>
            </a:r>
            <a:r>
              <a:rPr lang="en-US" dirty="0"/>
              <a:t> – </a:t>
            </a:r>
            <a:r>
              <a:rPr lang="en-US" sz="1600" dirty="0" smtClean="0">
                <a:solidFill>
                  <a:srgbClr val="FF0000"/>
                </a:solidFill>
              </a:rPr>
              <a:t>The </a:t>
            </a:r>
            <a:r>
              <a:rPr lang="en-US" sz="1600" dirty="0">
                <a:solidFill>
                  <a:srgbClr val="FF0000"/>
                </a:solidFill>
              </a:rPr>
              <a:t>preliminary single audit report for FY11 includes 11 findings, all of which are classified as “significant deficiencies”, not “material weaknesses”.                 </a:t>
            </a:r>
          </a:p>
          <a:p>
            <a:pPr marL="45720" indent="0">
              <a:buNone/>
            </a:pPr>
            <a:endParaRPr lang="en-US" dirty="0"/>
          </a:p>
        </p:txBody>
      </p:sp>
      <p:sp>
        <p:nvSpPr>
          <p:cNvPr id="3" name="Title 2"/>
          <p:cNvSpPr>
            <a:spLocks noGrp="1"/>
          </p:cNvSpPr>
          <p:nvPr>
            <p:ph type="title"/>
          </p:nvPr>
        </p:nvSpPr>
        <p:spPr/>
        <p:txBody>
          <a:bodyPr/>
          <a:lstStyle/>
          <a:p>
            <a:r>
              <a:rPr lang="en-US" dirty="0"/>
              <a:t>Sample results THAT RELATE TO OUTCOME </a:t>
            </a:r>
            <a:r>
              <a:rPr lang="en-US" dirty="0" smtClean="0"/>
              <a:t>STATEMENT Continued</a:t>
            </a:r>
            <a:endParaRPr lang="en-US" dirty="0"/>
          </a:p>
        </p:txBody>
      </p:sp>
    </p:spTree>
    <p:extLst>
      <p:ext uri="{BB962C8B-B14F-4D97-AF65-F5344CB8AC3E}">
        <p14:creationId xmlns:p14="http://schemas.microsoft.com/office/powerpoint/2010/main" val="3838586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Holistic Review of Results</a:t>
            </a:r>
          </a:p>
          <a:p>
            <a:pPr lvl="1"/>
            <a:r>
              <a:rPr lang="en-US" dirty="0" smtClean="0"/>
              <a:t>Did you meet your outcome’s benchmark or intended end result?</a:t>
            </a:r>
          </a:p>
          <a:p>
            <a:pPr lvl="1"/>
            <a:r>
              <a:rPr lang="en-US" dirty="0" smtClean="0"/>
              <a:t>How do this year’s results compare to previous results?</a:t>
            </a:r>
          </a:p>
          <a:p>
            <a:pPr lvl="1"/>
            <a:r>
              <a:rPr lang="en-US" dirty="0" smtClean="0"/>
              <a:t>Is your data representative of the “true” results? </a:t>
            </a:r>
          </a:p>
          <a:p>
            <a:pPr lvl="2"/>
            <a:r>
              <a:rPr lang="en-US" dirty="0" smtClean="0"/>
              <a:t>If not, please provide information as to why the results are misleading and/or provide other factors not yet presented within the result’s section.</a:t>
            </a:r>
          </a:p>
          <a:p>
            <a:pPr lvl="2"/>
            <a:endParaRPr lang="en-US" dirty="0"/>
          </a:p>
          <a:p>
            <a:r>
              <a:rPr lang="en-US" dirty="0" smtClean="0"/>
              <a:t>Relating Results to Outcome</a:t>
            </a:r>
          </a:p>
          <a:p>
            <a:pPr lvl="1"/>
            <a:r>
              <a:rPr lang="en-US" dirty="0" smtClean="0"/>
              <a:t>Make sure your analysis is connected to your outcome statement and results</a:t>
            </a:r>
          </a:p>
          <a:p>
            <a:pPr lvl="1"/>
            <a:endParaRPr lang="en-US" dirty="0"/>
          </a:p>
        </p:txBody>
      </p:sp>
      <p:sp>
        <p:nvSpPr>
          <p:cNvPr id="3" name="Title 2"/>
          <p:cNvSpPr>
            <a:spLocks noGrp="1"/>
          </p:cNvSpPr>
          <p:nvPr>
            <p:ph type="title"/>
          </p:nvPr>
        </p:nvSpPr>
        <p:spPr/>
        <p:txBody>
          <a:bodyPr/>
          <a:lstStyle/>
          <a:p>
            <a:r>
              <a:rPr lang="en-US" dirty="0" smtClean="0"/>
              <a:t>Data Analysis</a:t>
            </a:r>
            <a:endParaRPr lang="en-US" dirty="0"/>
          </a:p>
        </p:txBody>
      </p:sp>
    </p:spTree>
    <p:extLst>
      <p:ext uri="{BB962C8B-B14F-4D97-AF65-F5344CB8AC3E}">
        <p14:creationId xmlns:p14="http://schemas.microsoft.com/office/powerpoint/2010/main" val="2552281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rmAutofit/>
          </a:bodyPr>
          <a:lstStyle/>
          <a:p>
            <a:r>
              <a:rPr lang="en-US" dirty="0" smtClean="0"/>
              <a:t>ANALYSIS EXAMPLE:</a:t>
            </a:r>
          </a:p>
          <a:p>
            <a:pPr marL="45720" indent="0">
              <a:buNone/>
            </a:pPr>
            <a:r>
              <a:rPr lang="en-US" sz="1600" dirty="0" smtClean="0">
                <a:solidFill>
                  <a:srgbClr val="FF0000"/>
                </a:solidFill>
              </a:rPr>
              <a:t>1.a</a:t>
            </a:r>
            <a:r>
              <a:rPr lang="en-US" sz="1600" dirty="0">
                <a:solidFill>
                  <a:srgbClr val="FF0000"/>
                </a:solidFill>
              </a:rPr>
              <a:t>. The benchmark was exceeded. Compared to the previous year, Fall 2010 students showed greater percent improvement, whereas in comparison to Spring/Summer 2010, the </a:t>
            </a:r>
            <a:r>
              <a:rPr lang="en-US" sz="1600" dirty="0" smtClean="0">
                <a:solidFill>
                  <a:srgbClr val="FF0000"/>
                </a:solidFill>
              </a:rPr>
              <a:t>Spring/Summer </a:t>
            </a:r>
            <a:r>
              <a:rPr lang="en-US" sz="1600" dirty="0">
                <a:solidFill>
                  <a:srgbClr val="FF0000"/>
                </a:solidFill>
              </a:rPr>
              <a:t>2011 students improved slightly </a:t>
            </a:r>
            <a:r>
              <a:rPr lang="en-US" sz="1600" dirty="0" smtClean="0">
                <a:solidFill>
                  <a:srgbClr val="FF0000"/>
                </a:solidFill>
              </a:rPr>
              <a:t>less.</a:t>
            </a:r>
            <a:br>
              <a:rPr lang="en-US" sz="1600" dirty="0" smtClean="0">
                <a:solidFill>
                  <a:srgbClr val="FF0000"/>
                </a:solidFill>
              </a:rPr>
            </a:br>
            <a:r>
              <a:rPr lang="en-US" sz="1600" dirty="0" smtClean="0">
                <a:solidFill>
                  <a:srgbClr val="FF0000"/>
                </a:solidFill>
              </a:rPr>
              <a:t/>
            </a:r>
            <a:br>
              <a:rPr lang="en-US" sz="1600" dirty="0" smtClean="0">
                <a:solidFill>
                  <a:srgbClr val="FF0000"/>
                </a:solidFill>
              </a:rPr>
            </a:br>
            <a:r>
              <a:rPr lang="en-US" sz="1600" dirty="0" smtClean="0">
                <a:solidFill>
                  <a:srgbClr val="FF0000"/>
                </a:solidFill>
              </a:rPr>
              <a:t>The </a:t>
            </a:r>
            <a:r>
              <a:rPr lang="en-US" sz="1600" dirty="0">
                <a:solidFill>
                  <a:srgbClr val="FF0000"/>
                </a:solidFill>
              </a:rPr>
              <a:t>number of students assessed in both semesters rose, especially </a:t>
            </a:r>
            <a:r>
              <a:rPr lang="en-US" sz="1600" dirty="0" smtClean="0">
                <a:solidFill>
                  <a:srgbClr val="FF0000"/>
                </a:solidFill>
              </a:rPr>
              <a:t>in </a:t>
            </a:r>
            <a:r>
              <a:rPr lang="en-US" sz="1600" dirty="0">
                <a:solidFill>
                  <a:srgbClr val="FF0000"/>
                </a:solidFill>
              </a:rPr>
              <a:t>the </a:t>
            </a:r>
            <a:r>
              <a:rPr lang="en-US" sz="1600" dirty="0" smtClean="0">
                <a:solidFill>
                  <a:srgbClr val="FF0000"/>
                </a:solidFill>
              </a:rPr>
              <a:t>    Spring/Summer </a:t>
            </a:r>
            <a:r>
              <a:rPr lang="en-US" sz="1600" dirty="0">
                <a:solidFill>
                  <a:srgbClr val="FF0000"/>
                </a:solidFill>
              </a:rPr>
              <a:t>2011 during which library instruction marketing efforts showed positive results, nearly doubling the number of students assessed compared to Spring/Summer 2010. </a:t>
            </a:r>
            <a:endParaRPr lang="en-US" sz="1600" dirty="0" smtClean="0">
              <a:solidFill>
                <a:srgbClr val="FF0000"/>
              </a:solidFill>
            </a:endParaRPr>
          </a:p>
          <a:p>
            <a:pPr marL="45720" indent="0">
              <a:buNone/>
            </a:pPr>
            <a:r>
              <a:rPr lang="en-US" sz="1600" dirty="0">
                <a:solidFill>
                  <a:srgbClr val="FF0000"/>
                </a:solidFill>
              </a:rPr>
              <a:t/>
            </a:r>
            <a:br>
              <a:rPr lang="en-US" sz="1600" dirty="0">
                <a:solidFill>
                  <a:srgbClr val="FF0000"/>
                </a:solidFill>
              </a:rPr>
            </a:br>
            <a:r>
              <a:rPr lang="en-US" sz="1600" dirty="0">
                <a:solidFill>
                  <a:srgbClr val="FF0000"/>
                </a:solidFill>
              </a:rPr>
              <a:t>The 2010-2011 chart above indicates both the total assessed and the total </a:t>
            </a:r>
            <a:r>
              <a:rPr lang="en-US" sz="1600" dirty="0" smtClean="0">
                <a:solidFill>
                  <a:srgbClr val="FF0000"/>
                </a:solidFill>
              </a:rPr>
              <a:t>instructed </a:t>
            </a:r>
            <a:r>
              <a:rPr lang="en-US" sz="1600" dirty="0" smtClean="0">
                <a:solidFill>
                  <a:schemeClr val="tx1"/>
                </a:solidFill>
              </a:rPr>
              <a:t>(note: chart was included in “Results” section)</a:t>
            </a:r>
            <a:r>
              <a:rPr lang="en-US" sz="1600" dirty="0" smtClean="0">
                <a:solidFill>
                  <a:srgbClr val="FF0000"/>
                </a:solidFill>
              </a:rPr>
              <a:t>. </a:t>
            </a:r>
            <a:r>
              <a:rPr lang="en-US" sz="1600" dirty="0">
                <a:solidFill>
                  <a:srgbClr val="FF0000"/>
                </a:solidFill>
              </a:rPr>
              <a:t/>
            </a:r>
            <a:br>
              <a:rPr lang="en-US" sz="1600" dirty="0">
                <a:solidFill>
                  <a:srgbClr val="FF0000"/>
                </a:solidFill>
              </a:rPr>
            </a:br>
            <a:endParaRPr lang="en-US" sz="1600" dirty="0" smtClean="0">
              <a:solidFill>
                <a:srgbClr val="FF0000"/>
              </a:solidFill>
            </a:endParaRPr>
          </a:p>
          <a:p>
            <a:pPr marL="45720" indent="0">
              <a:buNone/>
            </a:pPr>
            <a:r>
              <a:rPr lang="en-US" sz="1600" dirty="0" smtClean="0">
                <a:solidFill>
                  <a:srgbClr val="FF0000"/>
                </a:solidFill>
              </a:rPr>
              <a:t>Assessments </a:t>
            </a:r>
            <a:r>
              <a:rPr lang="en-US" sz="1600" dirty="0">
                <a:solidFill>
                  <a:srgbClr val="FF0000"/>
                </a:solidFill>
              </a:rPr>
              <a:t>were not done every time due to faculty priorities, available class time, and instructional setting limitations. Many more students received library research instruction but were not assessed.</a:t>
            </a:r>
          </a:p>
          <a:p>
            <a:pPr marL="45720" indent="0">
              <a:buNone/>
            </a:pPr>
            <a:endParaRPr lang="en-US" dirty="0"/>
          </a:p>
        </p:txBody>
      </p:sp>
      <p:sp>
        <p:nvSpPr>
          <p:cNvPr id="3" name="Title 2"/>
          <p:cNvSpPr>
            <a:spLocks noGrp="1"/>
          </p:cNvSpPr>
          <p:nvPr>
            <p:ph type="title"/>
          </p:nvPr>
        </p:nvSpPr>
        <p:spPr/>
        <p:txBody>
          <a:bodyPr/>
          <a:lstStyle/>
          <a:p>
            <a:r>
              <a:rPr lang="en-US" dirty="0" smtClean="0"/>
              <a:t>Sample analysis</a:t>
            </a:r>
            <a:endParaRPr lang="en-US" dirty="0"/>
          </a:p>
        </p:txBody>
      </p:sp>
    </p:spTree>
    <p:extLst>
      <p:ext uri="{BB962C8B-B14F-4D97-AF65-F5344CB8AC3E}">
        <p14:creationId xmlns:p14="http://schemas.microsoft.com/office/powerpoint/2010/main" val="1737828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“List any Improvements Made…”</a:t>
            </a:r>
          </a:p>
          <a:p>
            <a:pPr lvl="1"/>
            <a:r>
              <a:rPr lang="en-US" dirty="0" smtClean="0"/>
              <a:t>List any actions your office took, in the past year, to improve this outcome’s results</a:t>
            </a:r>
            <a:endParaRPr lang="en-US" dirty="0"/>
          </a:p>
          <a:p>
            <a:endParaRPr lang="en-US" dirty="0" smtClean="0"/>
          </a:p>
          <a:p>
            <a:r>
              <a:rPr lang="en-US" dirty="0" smtClean="0"/>
              <a:t>“Evaluate Why Improvements Were Successful/Were Not Successful”</a:t>
            </a:r>
          </a:p>
          <a:p>
            <a:pPr lvl="1"/>
            <a:r>
              <a:rPr lang="en-US" dirty="0" smtClean="0"/>
              <a:t>Provide any information (even preliminary information) on how your past efforts aided/did not aid you in meeting your outcome’s benchmark/end result</a:t>
            </a:r>
          </a:p>
          <a:p>
            <a:pPr marL="45720" indent="0">
              <a:buNone/>
            </a:pPr>
            <a:endParaRPr lang="en-US" dirty="0" smtClean="0"/>
          </a:p>
          <a:p>
            <a:r>
              <a:rPr lang="en-US" dirty="0"/>
              <a:t>“What Budget Implications Were Involved with this Improvement?…”</a:t>
            </a:r>
          </a:p>
          <a:p>
            <a:pPr lvl="1"/>
            <a:r>
              <a:rPr lang="en-US" dirty="0" smtClean="0"/>
              <a:t>These budgetary items may or may not be included in your annual budget</a:t>
            </a:r>
            <a:endParaRPr lang="en-US" dirty="0"/>
          </a:p>
        </p:txBody>
      </p:sp>
      <p:sp>
        <p:nvSpPr>
          <p:cNvPr id="3" name="Title 2"/>
          <p:cNvSpPr>
            <a:spLocks noGrp="1"/>
          </p:cNvSpPr>
          <p:nvPr>
            <p:ph type="title"/>
          </p:nvPr>
        </p:nvSpPr>
        <p:spPr/>
        <p:txBody>
          <a:bodyPr/>
          <a:lstStyle/>
          <a:p>
            <a:r>
              <a:rPr lang="en-US" dirty="0" smtClean="0"/>
              <a:t>Providing past improvements</a:t>
            </a:r>
            <a:endParaRPr lang="en-US" dirty="0"/>
          </a:p>
        </p:txBody>
      </p:sp>
    </p:spTree>
    <p:extLst>
      <p:ext uri="{BB962C8B-B14F-4D97-AF65-F5344CB8AC3E}">
        <p14:creationId xmlns:p14="http://schemas.microsoft.com/office/powerpoint/2010/main" val="1010051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85000" lnSpcReduction="10000"/>
          </a:bodyPr>
          <a:lstStyle/>
          <a:p>
            <a:r>
              <a:rPr lang="en-US" dirty="0"/>
              <a:t>“List any Improvements Made</a:t>
            </a:r>
            <a:r>
              <a:rPr lang="en-US" dirty="0" smtClean="0"/>
              <a:t>…”</a:t>
            </a:r>
          </a:p>
          <a:p>
            <a:pPr lvl="1"/>
            <a:r>
              <a:rPr lang="en-US" sz="1900" dirty="0" smtClean="0">
                <a:solidFill>
                  <a:srgbClr val="FF0000"/>
                </a:solidFill>
              </a:rPr>
              <a:t>State </a:t>
            </a:r>
            <a:r>
              <a:rPr lang="en-US" sz="1900" dirty="0">
                <a:solidFill>
                  <a:srgbClr val="FF0000"/>
                </a:solidFill>
              </a:rPr>
              <a:t>Re-certification of the College Record Schedule is ongoing.  </a:t>
            </a:r>
          </a:p>
          <a:p>
            <a:pPr lvl="1"/>
            <a:r>
              <a:rPr lang="en-US" sz="1900" dirty="0">
                <a:solidFill>
                  <a:srgbClr val="FF0000"/>
                </a:solidFill>
              </a:rPr>
              <a:t>Incorporating abandoned records into the inventory.</a:t>
            </a:r>
          </a:p>
          <a:p>
            <a:pPr marL="45720" indent="0">
              <a:buNone/>
            </a:pPr>
            <a:endParaRPr lang="en-US" dirty="0"/>
          </a:p>
          <a:p>
            <a:r>
              <a:rPr lang="en-US" dirty="0"/>
              <a:t>“Evaluate Why Improvements Were Successful/Were Not Successful</a:t>
            </a:r>
            <a:r>
              <a:rPr lang="en-US" dirty="0" smtClean="0"/>
              <a:t>”</a:t>
            </a:r>
          </a:p>
          <a:p>
            <a:pPr lvl="1"/>
            <a:r>
              <a:rPr lang="en-US" sz="1900" dirty="0">
                <a:solidFill>
                  <a:srgbClr val="FF0000"/>
                </a:solidFill>
              </a:rPr>
              <a:t>State Re-certification is successful because it exposes department personnel to a greater level of responsibility regarding the process of records scheduling and disposal.  This increase their participation and compliance for the institution.</a:t>
            </a:r>
          </a:p>
          <a:p>
            <a:pPr lvl="1"/>
            <a:r>
              <a:rPr lang="en-US" sz="1900" dirty="0">
                <a:solidFill>
                  <a:srgbClr val="FF0000"/>
                </a:solidFill>
              </a:rPr>
              <a:t>Too often, defunct college programs or closed staff &amp; faculty offices result in abandoned records. This material is left behind, in closets and store rooms, and then eventually winds up at the records storage building with no one taking ownership. The success here is - this “cleanup” wouldn’t happen properly (legally) if not for a functioning records program, records committee &amp; records officer administering the procedures.  </a:t>
            </a:r>
          </a:p>
          <a:p>
            <a:pPr marL="45720" indent="0">
              <a:buNone/>
            </a:pPr>
            <a:endParaRPr lang="en-US" dirty="0"/>
          </a:p>
          <a:p>
            <a:r>
              <a:rPr lang="en-US" dirty="0"/>
              <a:t>“What Budget Implications Were Involved with this Improvement?…”</a:t>
            </a:r>
          </a:p>
          <a:p>
            <a:pPr lvl="1"/>
            <a:r>
              <a:rPr lang="en-US" sz="1900" dirty="0" smtClean="0">
                <a:solidFill>
                  <a:srgbClr val="FF0000"/>
                </a:solidFill>
              </a:rPr>
              <a:t>The </a:t>
            </a:r>
            <a:r>
              <a:rPr lang="en-US" sz="1900" dirty="0">
                <a:solidFill>
                  <a:srgbClr val="FF0000"/>
                </a:solidFill>
              </a:rPr>
              <a:t>software used to manage the program was created by AC staff in 2007.  </a:t>
            </a:r>
          </a:p>
          <a:p>
            <a:pPr lvl="1"/>
            <a:r>
              <a:rPr lang="en-US" sz="1900" dirty="0">
                <a:solidFill>
                  <a:srgbClr val="FF0000"/>
                </a:solidFill>
              </a:rPr>
              <a:t>All other material used to run the program is included in the current budget.</a:t>
            </a:r>
          </a:p>
          <a:p>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Sample past improvements</a:t>
            </a:r>
            <a:endParaRPr lang="en-US" dirty="0"/>
          </a:p>
        </p:txBody>
      </p:sp>
    </p:spTree>
    <p:extLst>
      <p:ext uri="{BB962C8B-B14F-4D97-AF65-F5344CB8AC3E}">
        <p14:creationId xmlns:p14="http://schemas.microsoft.com/office/powerpoint/2010/main" val="3284304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681729"/>
          </a:xfrm>
        </p:spPr>
        <p:txBody>
          <a:bodyPr>
            <a:normAutofit fontScale="92500" lnSpcReduction="20000"/>
          </a:bodyPr>
          <a:lstStyle/>
          <a:p>
            <a:r>
              <a:rPr lang="en-US" dirty="0" smtClean="0"/>
              <a:t>“Person Responsible”</a:t>
            </a:r>
          </a:p>
          <a:p>
            <a:pPr lvl="1"/>
            <a:r>
              <a:rPr lang="en-US" dirty="0" smtClean="0"/>
              <a:t>Can be specific (e.g. John Smith, Vice President of Made up Department) or vague (e.g. all student affairs personnel)</a:t>
            </a:r>
          </a:p>
          <a:p>
            <a:pPr lvl="1"/>
            <a:r>
              <a:rPr lang="en-US" dirty="0" smtClean="0"/>
              <a:t>Note: Everyone listed as “responsible” should be aware of this outcome</a:t>
            </a:r>
          </a:p>
          <a:p>
            <a:pPr marL="365760" lvl="1" indent="0">
              <a:buNone/>
            </a:pPr>
            <a:endParaRPr lang="en-US" dirty="0" smtClean="0"/>
          </a:p>
          <a:p>
            <a:r>
              <a:rPr lang="en-US" dirty="0" smtClean="0"/>
              <a:t>“Action Plan”</a:t>
            </a:r>
          </a:p>
          <a:p>
            <a:pPr lvl="1"/>
            <a:r>
              <a:rPr lang="en-US" dirty="0" smtClean="0"/>
              <a:t>Be as specific as possible (e.g. turn “educate faculty” to information on what you will do to educate faculty and how you plan to educate faculty)</a:t>
            </a:r>
          </a:p>
          <a:p>
            <a:pPr lvl="1"/>
            <a:endParaRPr lang="en-US" dirty="0" smtClean="0"/>
          </a:p>
          <a:p>
            <a:r>
              <a:rPr lang="en-US" dirty="0" smtClean="0"/>
              <a:t>“Expected Time Frame Needed to Implement Action Plan…”</a:t>
            </a:r>
          </a:p>
          <a:p>
            <a:pPr lvl="1"/>
            <a:r>
              <a:rPr lang="en-US" dirty="0" smtClean="0"/>
              <a:t>Be as specific as possible (e.g. “By the end of the spring 2012 term”)</a:t>
            </a:r>
          </a:p>
          <a:p>
            <a:pPr lvl="1"/>
            <a:endParaRPr lang="en-US" dirty="0" smtClean="0"/>
          </a:p>
          <a:p>
            <a:r>
              <a:rPr lang="en-US" dirty="0"/>
              <a:t>“What Budget Implications Are Involved with this Action? …” </a:t>
            </a:r>
          </a:p>
          <a:p>
            <a:pPr lvl="1"/>
            <a:r>
              <a:rPr lang="en-US" dirty="0" smtClean="0"/>
              <a:t>These </a:t>
            </a:r>
            <a:r>
              <a:rPr lang="en-US" dirty="0"/>
              <a:t>budgetary items may or may not be included in your annual budget</a:t>
            </a:r>
          </a:p>
          <a:p>
            <a:pPr lvl="1"/>
            <a:r>
              <a:rPr lang="en-US" dirty="0" smtClean="0"/>
              <a:t>Note: These budgetary items </a:t>
            </a:r>
            <a:r>
              <a:rPr lang="en-US" u="sng" dirty="0" smtClean="0"/>
              <a:t>will</a:t>
            </a:r>
            <a:r>
              <a:rPr lang="en-US" dirty="0" smtClean="0"/>
              <a:t> be viewed by the President’s Cabinet so if you have unmet need to accomplish goals/outcomes that are important to the college, this section is very important.</a:t>
            </a:r>
            <a:endParaRPr lang="en-US" dirty="0"/>
          </a:p>
        </p:txBody>
      </p:sp>
      <p:sp>
        <p:nvSpPr>
          <p:cNvPr id="3" name="Title 2"/>
          <p:cNvSpPr>
            <a:spLocks noGrp="1"/>
          </p:cNvSpPr>
          <p:nvPr>
            <p:ph type="title"/>
          </p:nvPr>
        </p:nvSpPr>
        <p:spPr/>
        <p:txBody>
          <a:bodyPr/>
          <a:lstStyle/>
          <a:p>
            <a:r>
              <a:rPr lang="en-US" dirty="0" smtClean="0"/>
              <a:t>Creating a Future Action plan</a:t>
            </a:r>
            <a:endParaRPr lang="en-US" dirty="0"/>
          </a:p>
        </p:txBody>
      </p:sp>
    </p:spTree>
    <p:extLst>
      <p:ext uri="{BB962C8B-B14F-4D97-AF65-F5344CB8AC3E}">
        <p14:creationId xmlns:p14="http://schemas.microsoft.com/office/powerpoint/2010/main" val="1066992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a:bodyPr>
          <a:lstStyle/>
          <a:p>
            <a:r>
              <a:rPr lang="en-US" sz="1900" dirty="0"/>
              <a:t>“Person Responsible</a:t>
            </a:r>
            <a:r>
              <a:rPr lang="en-US" sz="1900" dirty="0" smtClean="0"/>
              <a:t>”</a:t>
            </a:r>
          </a:p>
          <a:p>
            <a:pPr marL="45720" indent="0">
              <a:buNone/>
            </a:pPr>
            <a:r>
              <a:rPr lang="en-US" sz="1600" dirty="0" smtClean="0">
                <a:solidFill>
                  <a:srgbClr val="FF0000"/>
                </a:solidFill>
              </a:rPr>
              <a:t>Brian Frank</a:t>
            </a:r>
            <a:endParaRPr lang="en-US" sz="1600" dirty="0">
              <a:solidFill>
                <a:srgbClr val="FF0000"/>
              </a:solidFill>
            </a:endParaRPr>
          </a:p>
          <a:p>
            <a:pPr marL="45720" indent="0">
              <a:buNone/>
            </a:pPr>
            <a:endParaRPr lang="en-US" sz="1900" dirty="0"/>
          </a:p>
          <a:p>
            <a:r>
              <a:rPr lang="en-US" sz="1900" dirty="0"/>
              <a:t>“Action Plan</a:t>
            </a:r>
            <a:r>
              <a:rPr lang="en-US" sz="1900" dirty="0" smtClean="0"/>
              <a:t>”</a:t>
            </a:r>
          </a:p>
          <a:p>
            <a:pPr marL="45720" indent="0">
              <a:buNone/>
            </a:pPr>
            <a:r>
              <a:rPr lang="en-US" sz="1600" dirty="0" smtClean="0">
                <a:solidFill>
                  <a:srgbClr val="FF0000"/>
                </a:solidFill>
              </a:rPr>
              <a:t>Schedule times for members of student groups to promote academic and extracurricular activities at Amarillo College through on-air interviews and pre-recorded announcements to air on KACV-FM.</a:t>
            </a:r>
            <a:endParaRPr lang="en-US" sz="1600" dirty="0">
              <a:solidFill>
                <a:srgbClr val="FF0000"/>
              </a:solidFill>
            </a:endParaRPr>
          </a:p>
          <a:p>
            <a:pPr marL="365760" lvl="1" indent="0">
              <a:buNone/>
            </a:pPr>
            <a:endParaRPr lang="en-US" sz="1900" dirty="0"/>
          </a:p>
          <a:p>
            <a:r>
              <a:rPr lang="en-US" sz="1900" dirty="0"/>
              <a:t>“Expected Time Frame Needed to Implement Action Plan</a:t>
            </a:r>
            <a:r>
              <a:rPr lang="en-US" sz="1900" dirty="0" smtClean="0"/>
              <a:t>…”</a:t>
            </a:r>
            <a:endParaRPr lang="en-US" sz="1900" dirty="0"/>
          </a:p>
          <a:p>
            <a:pPr marL="45720" indent="0">
              <a:buNone/>
            </a:pPr>
            <a:r>
              <a:rPr lang="en-US" sz="1600" dirty="0" smtClean="0">
                <a:solidFill>
                  <a:srgbClr val="FF0000"/>
                </a:solidFill>
              </a:rPr>
              <a:t>2011-2012 year</a:t>
            </a:r>
          </a:p>
          <a:p>
            <a:pPr marL="45720" indent="0">
              <a:buNone/>
            </a:pPr>
            <a:endParaRPr lang="en-US" sz="1900" dirty="0"/>
          </a:p>
          <a:p>
            <a:r>
              <a:rPr lang="en-US" sz="1900" dirty="0"/>
              <a:t>“What Budget Implications Are Involved with this Action? </a:t>
            </a:r>
            <a:r>
              <a:rPr lang="en-US" sz="1900" dirty="0" smtClean="0"/>
              <a:t>…”</a:t>
            </a:r>
          </a:p>
          <a:p>
            <a:pPr marL="45720" indent="0">
              <a:buNone/>
            </a:pPr>
            <a:r>
              <a:rPr lang="en-US" sz="1600" dirty="0" smtClean="0">
                <a:solidFill>
                  <a:srgbClr val="FF0000"/>
                </a:solidFill>
              </a:rPr>
              <a:t>KACV-FM Operating Budget</a:t>
            </a:r>
            <a:endParaRPr lang="en-US" sz="1600" dirty="0">
              <a:solidFill>
                <a:srgbClr val="FF0000"/>
              </a:solidFill>
            </a:endParaRPr>
          </a:p>
        </p:txBody>
      </p:sp>
      <p:sp>
        <p:nvSpPr>
          <p:cNvPr id="3" name="Title 2"/>
          <p:cNvSpPr>
            <a:spLocks noGrp="1"/>
          </p:cNvSpPr>
          <p:nvPr>
            <p:ph type="title"/>
          </p:nvPr>
        </p:nvSpPr>
        <p:spPr/>
        <p:txBody>
          <a:bodyPr/>
          <a:lstStyle/>
          <a:p>
            <a:r>
              <a:rPr lang="en-US" dirty="0" smtClean="0"/>
              <a:t>Sample action plan</a:t>
            </a:r>
            <a:endParaRPr lang="en-US" dirty="0"/>
          </a:p>
        </p:txBody>
      </p:sp>
    </p:spTree>
    <p:extLst>
      <p:ext uri="{BB962C8B-B14F-4D97-AF65-F5344CB8AC3E}">
        <p14:creationId xmlns:p14="http://schemas.microsoft.com/office/powerpoint/2010/main" val="3163654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hlinkClick r:id="rId2"/>
              </a:rPr>
              <a:t>Planning and Evaluation Tracking (PET) Web page</a:t>
            </a:r>
            <a:endParaRPr lang="en-US" dirty="0"/>
          </a:p>
          <a:p>
            <a:pPr lvl="1"/>
            <a:r>
              <a:rPr lang="en-US" dirty="0">
                <a:hlinkClick r:id="rId3"/>
              </a:rPr>
              <a:t>PET Template</a:t>
            </a:r>
            <a:endParaRPr lang="en-US" dirty="0"/>
          </a:p>
          <a:p>
            <a:pPr lvl="1"/>
            <a:r>
              <a:rPr lang="en-US" dirty="0">
                <a:hlinkClick r:id="rId4"/>
              </a:rPr>
              <a:t>PET Methodology</a:t>
            </a:r>
            <a:endParaRPr lang="en-US" dirty="0"/>
          </a:p>
          <a:p>
            <a:pPr marL="45720" indent="0">
              <a:buNone/>
            </a:pPr>
            <a:endParaRPr lang="en-US" dirty="0"/>
          </a:p>
          <a:p>
            <a:r>
              <a:rPr lang="en-US" dirty="0"/>
              <a:t>Minimum PET Requirements</a:t>
            </a:r>
          </a:p>
          <a:p>
            <a:pPr lvl="1"/>
            <a:r>
              <a:rPr lang="en-US" dirty="0"/>
              <a:t>Purpose Statement</a:t>
            </a:r>
          </a:p>
          <a:p>
            <a:pPr lvl="1"/>
            <a:r>
              <a:rPr lang="en-US" dirty="0"/>
              <a:t>1 Strategic Plan Goal and Outcome</a:t>
            </a:r>
          </a:p>
          <a:p>
            <a:pPr lvl="1"/>
            <a:r>
              <a:rPr lang="en-US" dirty="0"/>
              <a:t>1 No Excuses Goal and Outcome</a:t>
            </a:r>
          </a:p>
          <a:p>
            <a:pPr lvl="1"/>
            <a:r>
              <a:rPr lang="en-US" dirty="0"/>
              <a:t>1 Direct Outcome</a:t>
            </a:r>
          </a:p>
          <a:p>
            <a:pPr lvl="1"/>
            <a:r>
              <a:rPr lang="en-US" dirty="0"/>
              <a:t>1 Result</a:t>
            </a:r>
          </a:p>
          <a:p>
            <a:pPr lvl="1"/>
            <a:r>
              <a:rPr lang="en-US" dirty="0"/>
              <a:t>1 Result Analysis</a:t>
            </a:r>
          </a:p>
          <a:p>
            <a:pPr lvl="1"/>
            <a:r>
              <a:rPr lang="en-US" dirty="0"/>
              <a:t>1 Improvement</a:t>
            </a:r>
          </a:p>
          <a:p>
            <a:pPr lvl="1"/>
            <a:r>
              <a:rPr lang="en-US" dirty="0"/>
              <a:t>1 New Plan of Action</a:t>
            </a:r>
          </a:p>
        </p:txBody>
      </p:sp>
      <p:sp>
        <p:nvSpPr>
          <p:cNvPr id="3" name="Title 2"/>
          <p:cNvSpPr>
            <a:spLocks noGrp="1"/>
          </p:cNvSpPr>
          <p:nvPr>
            <p:ph type="title"/>
          </p:nvPr>
        </p:nvSpPr>
        <p:spPr/>
        <p:txBody>
          <a:bodyPr/>
          <a:lstStyle/>
          <a:p>
            <a:r>
              <a:rPr lang="en-US" dirty="0" smtClean="0"/>
              <a:t>PET OVerview</a:t>
            </a:r>
            <a:endParaRPr lang="en-US" dirty="0"/>
          </a:p>
        </p:txBody>
      </p:sp>
    </p:spTree>
    <p:extLst>
      <p:ext uri="{BB962C8B-B14F-4D97-AF65-F5344CB8AC3E}">
        <p14:creationId xmlns:p14="http://schemas.microsoft.com/office/powerpoint/2010/main" val="1341316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Can I include more than one department within my PET form?</a:t>
            </a:r>
          </a:p>
          <a:p>
            <a:pPr marL="45720" indent="0">
              <a:buNone/>
            </a:pPr>
            <a:r>
              <a:rPr lang="en-US" dirty="0">
                <a:solidFill>
                  <a:srgbClr val="FF0000"/>
                </a:solidFill>
              </a:rPr>
              <a:t>When one person is responsible for multiple PET forms, more than one </a:t>
            </a:r>
            <a:r>
              <a:rPr lang="en-US" dirty="0" smtClean="0">
                <a:solidFill>
                  <a:srgbClr val="FF0000"/>
                </a:solidFill>
              </a:rPr>
              <a:t>office </a:t>
            </a:r>
            <a:r>
              <a:rPr lang="en-US" dirty="0">
                <a:solidFill>
                  <a:srgbClr val="FF0000"/>
                </a:solidFill>
              </a:rPr>
              <a:t>can be included in your PET form. However, each </a:t>
            </a:r>
            <a:r>
              <a:rPr lang="en-US" dirty="0" smtClean="0">
                <a:solidFill>
                  <a:srgbClr val="FF0000"/>
                </a:solidFill>
              </a:rPr>
              <a:t>office included </a:t>
            </a:r>
            <a:r>
              <a:rPr lang="en-US" dirty="0">
                <a:solidFill>
                  <a:srgbClr val="FF0000"/>
                </a:solidFill>
              </a:rPr>
              <a:t>in a PET must meet the PET Submission Guidelines. For example, having one </a:t>
            </a:r>
            <a:r>
              <a:rPr lang="en-US" dirty="0" smtClean="0">
                <a:solidFill>
                  <a:srgbClr val="FF0000"/>
                </a:solidFill>
              </a:rPr>
              <a:t>“CTL” </a:t>
            </a:r>
            <a:r>
              <a:rPr lang="en-US" dirty="0">
                <a:solidFill>
                  <a:srgbClr val="FF0000"/>
                </a:solidFill>
              </a:rPr>
              <a:t>PET form is acceptable as long as the </a:t>
            </a:r>
            <a:r>
              <a:rPr lang="en-US" dirty="0" smtClean="0">
                <a:solidFill>
                  <a:srgbClr val="FF0000"/>
                </a:solidFill>
              </a:rPr>
              <a:t>goal/outcome requirements are met by each area of CTL. Otherwise</a:t>
            </a:r>
            <a:r>
              <a:rPr lang="en-US" dirty="0">
                <a:solidFill>
                  <a:srgbClr val="FF0000"/>
                </a:solidFill>
              </a:rPr>
              <a:t>, </a:t>
            </a:r>
            <a:r>
              <a:rPr lang="en-US" dirty="0" smtClean="0">
                <a:solidFill>
                  <a:srgbClr val="FF0000"/>
                </a:solidFill>
              </a:rPr>
              <a:t>separate </a:t>
            </a:r>
            <a:r>
              <a:rPr lang="en-US" dirty="0">
                <a:solidFill>
                  <a:srgbClr val="FF0000"/>
                </a:solidFill>
              </a:rPr>
              <a:t>PET forms </a:t>
            </a:r>
            <a:r>
              <a:rPr lang="en-US" dirty="0" smtClean="0">
                <a:solidFill>
                  <a:srgbClr val="FF0000"/>
                </a:solidFill>
              </a:rPr>
              <a:t>for each area of CTL must </a:t>
            </a:r>
            <a:r>
              <a:rPr lang="en-US" dirty="0">
                <a:solidFill>
                  <a:srgbClr val="FF0000"/>
                </a:solidFill>
              </a:rPr>
              <a:t>be submitted.</a:t>
            </a:r>
          </a:p>
          <a:p>
            <a:pPr marL="45720" indent="0">
              <a:buNone/>
            </a:pPr>
            <a:endParaRPr lang="en-US" dirty="0"/>
          </a:p>
          <a:p>
            <a:r>
              <a:rPr lang="en-US" dirty="0"/>
              <a:t>Why are the PET forms due in the fall?</a:t>
            </a:r>
          </a:p>
          <a:p>
            <a:pPr marL="45720" indent="0">
              <a:buNone/>
            </a:pPr>
            <a:r>
              <a:rPr lang="en-US" dirty="0">
                <a:solidFill>
                  <a:srgbClr val="FF0000"/>
                </a:solidFill>
              </a:rPr>
              <a:t>The PET forms are intended to be a planning vehicle for your department for the upcoming academic year.</a:t>
            </a:r>
            <a:endParaRPr lang="en-US" dirty="0"/>
          </a:p>
          <a:p>
            <a:endParaRPr lang="en-US" dirty="0"/>
          </a:p>
        </p:txBody>
      </p:sp>
      <p:sp>
        <p:nvSpPr>
          <p:cNvPr id="3" name="Title 2"/>
          <p:cNvSpPr>
            <a:spLocks noGrp="1"/>
          </p:cNvSpPr>
          <p:nvPr>
            <p:ph type="title"/>
          </p:nvPr>
        </p:nvSpPr>
        <p:spPr/>
        <p:txBody>
          <a:bodyPr/>
          <a:lstStyle/>
          <a:p>
            <a:r>
              <a:rPr lang="en-US" dirty="0"/>
              <a:t>Frequently asked questions</a:t>
            </a:r>
          </a:p>
        </p:txBody>
      </p:sp>
    </p:spTree>
    <p:extLst>
      <p:ext uri="{BB962C8B-B14F-4D97-AF65-F5344CB8AC3E}">
        <p14:creationId xmlns:p14="http://schemas.microsoft.com/office/powerpoint/2010/main" val="6220973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b="1" u="sng" dirty="0"/>
              <a:t>PLANNING MATERIALS</a:t>
            </a:r>
            <a:endParaRPr lang="en-US" dirty="0">
              <a:hlinkClick r:id="rId2"/>
            </a:endParaRPr>
          </a:p>
          <a:p>
            <a:r>
              <a:rPr lang="en-US" dirty="0">
                <a:hlinkClick r:id="rId2"/>
              </a:rPr>
              <a:t>Current PET Template and Methodology</a:t>
            </a:r>
            <a:endParaRPr lang="en-US" dirty="0"/>
          </a:p>
          <a:p>
            <a:r>
              <a:rPr lang="en-US" dirty="0">
                <a:hlinkClick r:id="rId3"/>
              </a:rPr>
              <a:t>A-E Method for Writing Outcome Statements</a:t>
            </a:r>
          </a:p>
          <a:p>
            <a:r>
              <a:rPr lang="en-US" dirty="0">
                <a:hlinkClick r:id="rId4"/>
              </a:rPr>
              <a:t>Strategic Plan</a:t>
            </a:r>
            <a:endParaRPr lang="en-US" dirty="0"/>
          </a:p>
          <a:p>
            <a:r>
              <a:rPr lang="en-US" dirty="0">
                <a:hlinkClick r:id="rId5"/>
              </a:rPr>
              <a:t>No Excuses Information</a:t>
            </a:r>
            <a:endParaRPr lang="en-US" dirty="0">
              <a:hlinkClick r:id="rId6"/>
            </a:endParaRPr>
          </a:p>
          <a:p>
            <a:r>
              <a:rPr lang="en-US" dirty="0" err="1">
                <a:hlinkClick r:id="rId6"/>
              </a:rPr>
              <a:t>Databook</a:t>
            </a:r>
            <a:r>
              <a:rPr lang="en-US" dirty="0">
                <a:hlinkClick r:id="rId6"/>
              </a:rPr>
              <a:t> and External Benchmark Data</a:t>
            </a:r>
            <a:endParaRPr lang="en-US" dirty="0"/>
          </a:p>
          <a:p>
            <a:pPr marL="45720" indent="0">
              <a:buNone/>
            </a:pPr>
            <a:endParaRPr lang="en-US" dirty="0"/>
          </a:p>
          <a:p>
            <a:pPr marL="45720" indent="0">
              <a:buNone/>
            </a:pPr>
            <a:r>
              <a:rPr lang="en-US" b="1" u="sng" dirty="0"/>
              <a:t>REFERENCE MATERIALS</a:t>
            </a:r>
          </a:p>
          <a:p>
            <a:r>
              <a:rPr lang="en-US" dirty="0">
                <a:hlinkClick r:id="rId3"/>
              </a:rPr>
              <a:t>Past PET Forms</a:t>
            </a:r>
            <a:endParaRPr lang="en-US" dirty="0"/>
          </a:p>
          <a:p>
            <a:r>
              <a:rPr lang="en-US" dirty="0">
                <a:hlinkClick r:id="rId7"/>
              </a:rPr>
              <a:t>2011-2012 PET Report and Breakout Reports</a:t>
            </a:r>
            <a:endParaRPr lang="en-US" dirty="0"/>
          </a:p>
          <a:p>
            <a:pPr marL="45720" indent="0">
              <a:buNone/>
            </a:pPr>
            <a:endParaRPr lang="en-US" dirty="0"/>
          </a:p>
        </p:txBody>
      </p:sp>
      <p:sp>
        <p:nvSpPr>
          <p:cNvPr id="3" name="Title 2"/>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3248863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1" y="1676400"/>
            <a:ext cx="8839200" cy="4952999"/>
          </a:xfrm>
        </p:spPr>
        <p:txBody>
          <a:bodyPr/>
          <a:lstStyle/>
          <a:p>
            <a:pPr marL="45720" indent="0" algn="ctr">
              <a:buNone/>
            </a:pPr>
            <a:endParaRPr lang="en-US" sz="2400" dirty="0"/>
          </a:p>
          <a:p>
            <a:pPr marL="45720" indent="0" algn="ctr">
              <a:buNone/>
            </a:pPr>
            <a:r>
              <a:rPr lang="en-US" sz="2400" dirty="0" smtClean="0"/>
              <a:t>Kristin </a:t>
            </a:r>
            <a:r>
              <a:rPr lang="en-US" sz="2400" dirty="0"/>
              <a:t>McDonald-Willey</a:t>
            </a:r>
            <a:r>
              <a:rPr lang="en-US" sz="1600" dirty="0"/>
              <a:t/>
            </a:r>
            <a:br>
              <a:rPr lang="en-US" sz="1600" dirty="0"/>
            </a:br>
            <a:r>
              <a:rPr lang="en-US" dirty="0"/>
              <a:t>Assessments Coordinator</a:t>
            </a:r>
            <a:br>
              <a:rPr lang="en-US" dirty="0"/>
            </a:br>
            <a:r>
              <a:rPr lang="en-US" dirty="0" smtClean="0"/>
              <a:t>806-467-3026</a:t>
            </a:r>
          </a:p>
          <a:p>
            <a:pPr marL="45720" indent="0" algn="ctr">
              <a:buNone/>
            </a:pPr>
            <a:r>
              <a:rPr lang="en-US" dirty="0" smtClean="0">
                <a:hlinkClick r:id="rId2"/>
              </a:rPr>
              <a:t>kmw@actx.edu</a:t>
            </a:r>
            <a:endParaRPr lang="en-US" dirty="0" smtClean="0"/>
          </a:p>
          <a:p>
            <a:pPr marL="45720" indent="0" algn="ctr">
              <a:buNone/>
            </a:pPr>
            <a:endParaRPr lang="en-US" dirty="0"/>
          </a:p>
          <a:p>
            <a:pPr marL="45720" indent="0" algn="ctr">
              <a:buNone/>
            </a:pPr>
            <a:r>
              <a:rPr lang="en-US" dirty="0" smtClean="0"/>
              <a:t>and</a:t>
            </a:r>
          </a:p>
          <a:p>
            <a:pPr marL="45720" indent="0" algn="ctr">
              <a:buNone/>
            </a:pPr>
            <a:endParaRPr lang="en-US" dirty="0" smtClean="0"/>
          </a:p>
          <a:p>
            <a:pPr marL="45720" indent="0" algn="ctr">
              <a:buNone/>
            </a:pPr>
            <a:r>
              <a:rPr lang="en-US" sz="2400" dirty="0" smtClean="0"/>
              <a:t>Kara Larkan-Skinner</a:t>
            </a:r>
            <a:r>
              <a:rPr lang="en-US" sz="1600" dirty="0"/>
              <a:t/>
            </a:r>
            <a:br>
              <a:rPr lang="en-US" sz="1600" dirty="0"/>
            </a:br>
            <a:r>
              <a:rPr lang="en-US" dirty="0" smtClean="0"/>
              <a:t>Director of Institutional Research and Institutional Effectiveness</a:t>
            </a:r>
            <a:r>
              <a:rPr lang="en-US" dirty="0"/>
              <a:t/>
            </a:r>
            <a:br>
              <a:rPr lang="en-US" dirty="0"/>
            </a:br>
            <a:r>
              <a:rPr lang="en-US" dirty="0" smtClean="0"/>
              <a:t>806-467-3030</a:t>
            </a:r>
            <a:endParaRPr lang="en-US" dirty="0"/>
          </a:p>
          <a:p>
            <a:pPr marL="45720" indent="0" algn="ctr">
              <a:buNone/>
            </a:pPr>
            <a:r>
              <a:rPr lang="en-US" dirty="0" smtClean="0">
                <a:hlinkClick r:id="rId3"/>
              </a:rPr>
              <a:t>kdlarkanskinner@actx.edu</a:t>
            </a:r>
            <a:r>
              <a:rPr lang="en-US" dirty="0" smtClean="0"/>
              <a:t> </a:t>
            </a:r>
            <a:endParaRPr lang="en-US" dirty="0"/>
          </a:p>
          <a:p>
            <a:endParaRPr lang="en-US" dirty="0"/>
          </a:p>
        </p:txBody>
      </p:sp>
      <p:sp>
        <p:nvSpPr>
          <p:cNvPr id="3" name="Title 2"/>
          <p:cNvSpPr>
            <a:spLocks noGrp="1"/>
          </p:cNvSpPr>
          <p:nvPr>
            <p:ph type="title"/>
          </p:nvPr>
        </p:nvSpPr>
        <p:spPr/>
        <p:txBody>
          <a:bodyPr/>
          <a:lstStyle/>
          <a:p>
            <a:r>
              <a:rPr lang="en-US" dirty="0" smtClean="0"/>
              <a:t>Points of Contact</a:t>
            </a:r>
            <a:endParaRPr lang="en-US" dirty="0"/>
          </a:p>
        </p:txBody>
      </p:sp>
    </p:spTree>
    <p:extLst>
      <p:ext uri="{BB962C8B-B14F-4D97-AF65-F5344CB8AC3E}">
        <p14:creationId xmlns:p14="http://schemas.microsoft.com/office/powerpoint/2010/main" val="30225569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All of the </a:t>
            </a:r>
            <a:r>
              <a:rPr lang="en-US" dirty="0" smtClean="0"/>
              <a:t>PET samples </a:t>
            </a:r>
            <a:r>
              <a:rPr lang="en-US" dirty="0"/>
              <a:t>came from 2010-2011 or 2011-2012 </a:t>
            </a:r>
            <a:r>
              <a:rPr lang="en-US" dirty="0" smtClean="0"/>
              <a:t>Non-Instructional </a:t>
            </a:r>
            <a:r>
              <a:rPr lang="en-US" dirty="0"/>
              <a:t>PET Forms. When necessary, minor tweaks were made to some of the examples.</a:t>
            </a:r>
          </a:p>
        </p:txBody>
      </p:sp>
      <p:sp>
        <p:nvSpPr>
          <p:cNvPr id="3" name="Title 2"/>
          <p:cNvSpPr>
            <a:spLocks noGrp="1"/>
          </p:cNvSpPr>
          <p:nvPr>
            <p:ph type="title"/>
          </p:nvPr>
        </p:nvSpPr>
        <p:spPr/>
        <p:txBody>
          <a:bodyPr/>
          <a:lstStyle/>
          <a:p>
            <a:r>
              <a:rPr lang="en-US" dirty="0" smtClean="0"/>
              <a:t>Presentation Content</a:t>
            </a:r>
            <a:endParaRPr lang="en-US" dirty="0"/>
          </a:p>
        </p:txBody>
      </p:sp>
    </p:spTree>
    <p:extLst>
      <p:ext uri="{BB962C8B-B14F-4D97-AF65-F5344CB8AC3E}">
        <p14:creationId xmlns:p14="http://schemas.microsoft.com/office/powerpoint/2010/main" val="2139486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““Person Responsible for this Form”</a:t>
            </a:r>
          </a:p>
          <a:p>
            <a:pPr lvl="1"/>
            <a:r>
              <a:rPr lang="en-US" dirty="0"/>
              <a:t>The person responsible is the lead writer and the person to whom questions about the PET form can be directed</a:t>
            </a:r>
          </a:p>
          <a:p>
            <a:pPr lvl="1"/>
            <a:r>
              <a:rPr lang="en-US" dirty="0"/>
              <a:t>Please encourage multiple people to have a voice in the PET process</a:t>
            </a:r>
          </a:p>
          <a:p>
            <a:pPr marL="365760" lvl="1" indent="0">
              <a:buNone/>
            </a:pPr>
            <a:endParaRPr lang="en-US" dirty="0"/>
          </a:p>
          <a:p>
            <a:r>
              <a:rPr lang="en-US" dirty="0"/>
              <a:t>“Purpose Statement (With Last Updated Date)”</a:t>
            </a:r>
          </a:p>
          <a:p>
            <a:pPr marL="365760" lvl="1" indent="0">
              <a:buNone/>
            </a:pPr>
            <a:r>
              <a:rPr lang="en-US" u="sng" dirty="0"/>
              <a:t>A good purpose statement should</a:t>
            </a:r>
          </a:p>
          <a:p>
            <a:pPr lvl="1"/>
            <a:r>
              <a:rPr lang="en-US" dirty="0"/>
              <a:t>align with </a:t>
            </a:r>
            <a:r>
              <a:rPr lang="en-US" dirty="0">
                <a:hlinkClick r:id="rId2"/>
              </a:rPr>
              <a:t>AC’s mission, values, vision, core purpose, and goals</a:t>
            </a:r>
            <a:endParaRPr lang="en-US" dirty="0"/>
          </a:p>
          <a:p>
            <a:pPr lvl="1"/>
            <a:r>
              <a:rPr lang="en-US" dirty="0"/>
              <a:t>identify the reason for a program’s existence</a:t>
            </a:r>
          </a:p>
          <a:p>
            <a:pPr lvl="1"/>
            <a:r>
              <a:rPr lang="en-US" dirty="0"/>
              <a:t>be annually reviewed and updated as the program evolves</a:t>
            </a:r>
          </a:p>
        </p:txBody>
      </p:sp>
      <p:sp>
        <p:nvSpPr>
          <p:cNvPr id="2" name="Title 1"/>
          <p:cNvSpPr>
            <a:spLocks noGrp="1"/>
          </p:cNvSpPr>
          <p:nvPr>
            <p:ph type="title"/>
          </p:nvPr>
        </p:nvSpPr>
        <p:spPr/>
        <p:txBody>
          <a:bodyPr/>
          <a:lstStyle/>
          <a:p>
            <a:r>
              <a:rPr lang="en-US" dirty="0" smtClean="0"/>
              <a:t>Person responsible for pet form</a:t>
            </a:r>
            <a:br>
              <a:rPr lang="en-US" dirty="0" smtClean="0"/>
            </a:br>
            <a:r>
              <a:rPr lang="en-US" dirty="0" smtClean="0"/>
              <a:t>and purpose statement</a:t>
            </a:r>
            <a:endParaRPr lang="en-US" dirty="0"/>
          </a:p>
        </p:txBody>
      </p:sp>
    </p:spTree>
    <p:extLst>
      <p:ext uri="{BB962C8B-B14F-4D97-AF65-F5344CB8AC3E}">
        <p14:creationId xmlns:p14="http://schemas.microsoft.com/office/powerpoint/2010/main" val="1550817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407893" cy="4407408"/>
          </a:xfrm>
        </p:spPr>
        <p:txBody>
          <a:bodyPr>
            <a:normAutofit/>
          </a:bodyPr>
          <a:lstStyle/>
          <a:p>
            <a:pPr marL="45720" indent="0">
              <a:buNone/>
            </a:pPr>
            <a:r>
              <a:rPr lang="en-US" dirty="0" smtClean="0"/>
              <a:t>A purpose </a:t>
            </a:r>
            <a:r>
              <a:rPr lang="en-US" dirty="0"/>
              <a:t>statement’s focus can </a:t>
            </a:r>
            <a:r>
              <a:rPr lang="en-US" dirty="0" smtClean="0"/>
              <a:t>vary depending </a:t>
            </a:r>
            <a:r>
              <a:rPr lang="en-US" dirty="0"/>
              <a:t>on a </a:t>
            </a:r>
            <a:r>
              <a:rPr lang="en-US" dirty="0" smtClean="0"/>
              <a:t>office’s </a:t>
            </a:r>
            <a:r>
              <a:rPr lang="en-US" dirty="0"/>
              <a:t>primary</a:t>
            </a:r>
            <a:r>
              <a:rPr lang="en-US" dirty="0" smtClean="0"/>
              <a:t> purpose. </a:t>
            </a:r>
            <a:endParaRPr lang="en-US" dirty="0"/>
          </a:p>
          <a:p>
            <a:pPr marL="45720" indent="0">
              <a:buNone/>
            </a:pPr>
            <a:endParaRPr lang="en-US" dirty="0"/>
          </a:p>
          <a:p>
            <a:r>
              <a:rPr lang="en-US" u="sng" dirty="0"/>
              <a:t>Longer Purpose Statement Example</a:t>
            </a:r>
            <a:r>
              <a:rPr lang="en-US" dirty="0"/>
              <a:t>: </a:t>
            </a:r>
            <a:r>
              <a:rPr lang="en-US" dirty="0" smtClean="0">
                <a:solidFill>
                  <a:srgbClr val="FF0000"/>
                </a:solidFill>
              </a:rPr>
              <a:t>To </a:t>
            </a:r>
            <a:r>
              <a:rPr lang="en-US" dirty="0">
                <a:solidFill>
                  <a:srgbClr val="FF0000"/>
                </a:solidFill>
              </a:rPr>
              <a:t>provide co-curricular opportunities for students to enhance their social, organizational, and leadership skills and provide opportunities to engage with the college and community both in and outside of the </a:t>
            </a:r>
            <a:r>
              <a:rPr lang="en-US" dirty="0" smtClean="0">
                <a:solidFill>
                  <a:srgbClr val="FF0000"/>
                </a:solidFill>
              </a:rPr>
              <a:t>classroom (2009).</a:t>
            </a:r>
          </a:p>
          <a:p>
            <a:pPr marL="45720" indent="0">
              <a:buNone/>
            </a:pPr>
            <a:endParaRPr lang="en-US" dirty="0" smtClean="0">
              <a:solidFill>
                <a:srgbClr val="FF0000"/>
              </a:solidFill>
            </a:endParaRPr>
          </a:p>
          <a:p>
            <a:r>
              <a:rPr lang="en-US" u="sng" dirty="0" smtClean="0"/>
              <a:t>Shorter Purpose Statement Example</a:t>
            </a:r>
            <a:r>
              <a:rPr lang="en-US" dirty="0" smtClean="0"/>
              <a:t>: </a:t>
            </a:r>
            <a:r>
              <a:rPr lang="en-US" dirty="0" smtClean="0">
                <a:solidFill>
                  <a:srgbClr val="FF0000"/>
                </a:solidFill>
              </a:rPr>
              <a:t>To </a:t>
            </a:r>
            <a:r>
              <a:rPr lang="en-US" dirty="0">
                <a:solidFill>
                  <a:srgbClr val="FF0000"/>
                </a:solidFill>
              </a:rPr>
              <a:t>promote reasonable accommodations and facilitate access to all services and programs at Amarillo </a:t>
            </a:r>
            <a:r>
              <a:rPr lang="en-US" dirty="0" smtClean="0">
                <a:solidFill>
                  <a:srgbClr val="FF0000"/>
                </a:solidFill>
              </a:rPr>
              <a:t>College (Last </a:t>
            </a:r>
            <a:r>
              <a:rPr lang="en-US" dirty="0">
                <a:solidFill>
                  <a:srgbClr val="FF0000"/>
                </a:solidFill>
              </a:rPr>
              <a:t>updated July/ </a:t>
            </a:r>
            <a:r>
              <a:rPr lang="en-US" dirty="0" smtClean="0">
                <a:solidFill>
                  <a:srgbClr val="FF0000"/>
                </a:solidFill>
              </a:rPr>
              <a:t>2011).</a:t>
            </a:r>
            <a:endParaRPr lang="en-US" dirty="0">
              <a:solidFill>
                <a:srgbClr val="FF0000"/>
              </a:solidFill>
            </a:endParaRPr>
          </a:p>
        </p:txBody>
      </p:sp>
      <p:sp>
        <p:nvSpPr>
          <p:cNvPr id="3" name="Title 2"/>
          <p:cNvSpPr>
            <a:spLocks noGrp="1"/>
          </p:cNvSpPr>
          <p:nvPr>
            <p:ph type="title"/>
          </p:nvPr>
        </p:nvSpPr>
        <p:spPr/>
        <p:txBody>
          <a:bodyPr/>
          <a:lstStyle/>
          <a:p>
            <a:r>
              <a:rPr lang="en-US" dirty="0" smtClean="0"/>
              <a:t>Sample purpose statements</a:t>
            </a:r>
            <a:endParaRPr lang="en-US" dirty="0"/>
          </a:p>
        </p:txBody>
      </p:sp>
    </p:spTree>
    <p:extLst>
      <p:ext uri="{BB962C8B-B14F-4D97-AF65-F5344CB8AC3E}">
        <p14:creationId xmlns:p14="http://schemas.microsoft.com/office/powerpoint/2010/main" val="4030660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r>
              <a:rPr lang="en-US" dirty="0"/>
              <a:t>Creating Goals:</a:t>
            </a:r>
          </a:p>
          <a:p>
            <a:pPr lvl="1"/>
            <a:r>
              <a:rPr lang="en-US" dirty="0"/>
              <a:t>Goals should matter to you </a:t>
            </a:r>
            <a:endParaRPr lang="en-US" b="1" dirty="0"/>
          </a:p>
          <a:p>
            <a:pPr lvl="1"/>
            <a:r>
              <a:rPr lang="en-US" dirty="0"/>
              <a:t>Goals should be broad, general expectations for the program</a:t>
            </a:r>
          </a:p>
          <a:p>
            <a:pPr lvl="1"/>
            <a:r>
              <a:rPr lang="en-US" dirty="0"/>
              <a:t>Goals should be based on the program’s purpose</a:t>
            </a:r>
          </a:p>
          <a:p>
            <a:pPr lvl="1"/>
            <a:endParaRPr lang="en-US" dirty="0"/>
          </a:p>
          <a:p>
            <a:r>
              <a:rPr lang="en-US" dirty="0"/>
              <a:t>Goal Requirements:</a:t>
            </a:r>
          </a:p>
          <a:p>
            <a:pPr lvl="1"/>
            <a:r>
              <a:rPr lang="en-US" dirty="0"/>
              <a:t>At least 1 goal should align with the </a:t>
            </a:r>
            <a:r>
              <a:rPr lang="en-US" dirty="0">
                <a:hlinkClick r:id="rId2"/>
              </a:rPr>
              <a:t>Strategic Plan</a:t>
            </a:r>
            <a:endParaRPr lang="en-US" dirty="0"/>
          </a:p>
          <a:p>
            <a:pPr lvl="3"/>
            <a:r>
              <a:rPr lang="en-US" dirty="0"/>
              <a:t>Please Note Which Version</a:t>
            </a:r>
          </a:p>
          <a:p>
            <a:pPr lvl="1"/>
            <a:r>
              <a:rPr lang="en-US" dirty="0"/>
              <a:t>At least 1 goal should align with a </a:t>
            </a:r>
            <a:r>
              <a:rPr lang="en-US" dirty="0">
                <a:hlinkClick r:id="rId3"/>
              </a:rPr>
              <a:t>No Excuses initiative</a:t>
            </a:r>
            <a:endParaRPr lang="en-US" dirty="0"/>
          </a:p>
          <a:p>
            <a:pPr lvl="3"/>
            <a:r>
              <a:rPr lang="en-US" dirty="0"/>
              <a:t>Please Note Which Goal/Initiative</a:t>
            </a:r>
          </a:p>
          <a:p>
            <a:pPr marL="45720"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Forming goals</a:t>
            </a:r>
            <a:endParaRPr lang="en-US" dirty="0"/>
          </a:p>
        </p:txBody>
      </p:sp>
    </p:spTree>
    <p:extLst>
      <p:ext uri="{BB962C8B-B14F-4D97-AF65-F5344CB8AC3E}">
        <p14:creationId xmlns:p14="http://schemas.microsoft.com/office/powerpoint/2010/main" val="2382263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i="1" u="sng" dirty="0" smtClean="0"/>
              <a:t>Student-Oriented Goal </a:t>
            </a:r>
            <a:r>
              <a:rPr lang="en-US" i="1" u="sng" dirty="0" err="1" smtClean="0"/>
              <a:t>Example</a:t>
            </a:r>
            <a:r>
              <a:rPr lang="en-US" dirty="0" err="1" smtClean="0"/>
              <a:t>:</a:t>
            </a:r>
            <a:r>
              <a:rPr lang="en-US" dirty="0" err="1" smtClean="0">
                <a:solidFill>
                  <a:srgbClr val="FF0000"/>
                </a:solidFill>
              </a:rPr>
              <a:t>Student</a:t>
            </a:r>
            <a:r>
              <a:rPr lang="en-US" dirty="0" smtClean="0">
                <a:solidFill>
                  <a:srgbClr val="FF0000"/>
                </a:solidFill>
              </a:rPr>
              <a:t> </a:t>
            </a:r>
            <a:r>
              <a:rPr lang="en-US" dirty="0">
                <a:solidFill>
                  <a:srgbClr val="FF0000"/>
                </a:solidFill>
              </a:rPr>
              <a:t>Government Association members will learn valuable parliamentary procedure </a:t>
            </a:r>
            <a:r>
              <a:rPr lang="en-US" dirty="0" smtClean="0">
                <a:solidFill>
                  <a:srgbClr val="FF0000"/>
                </a:solidFill>
              </a:rPr>
              <a:t>skills.</a:t>
            </a:r>
          </a:p>
          <a:p>
            <a:pPr marL="45720" indent="0">
              <a:buNone/>
            </a:pPr>
            <a:endParaRPr lang="en-US" dirty="0" smtClean="0">
              <a:solidFill>
                <a:srgbClr val="FF0000"/>
              </a:solidFill>
            </a:endParaRPr>
          </a:p>
          <a:p>
            <a:r>
              <a:rPr lang="en-US" i="1" u="sng" dirty="0" smtClean="0"/>
              <a:t>Department/Office-Oriented Goal </a:t>
            </a:r>
            <a:r>
              <a:rPr lang="en-US" i="1" u="sng" dirty="0" err="1" smtClean="0"/>
              <a:t>Example</a:t>
            </a:r>
            <a:r>
              <a:rPr lang="en-US" i="1" dirty="0" err="1" smtClean="0"/>
              <a:t>:</a:t>
            </a:r>
            <a:r>
              <a:rPr lang="en-US" dirty="0" err="1" smtClean="0">
                <a:solidFill>
                  <a:srgbClr val="FF0000"/>
                </a:solidFill>
              </a:rPr>
              <a:t>To</a:t>
            </a:r>
            <a:r>
              <a:rPr lang="en-US" dirty="0" smtClean="0">
                <a:solidFill>
                  <a:srgbClr val="FF0000"/>
                </a:solidFill>
              </a:rPr>
              <a:t> increase the profitability of the bookstore.</a:t>
            </a:r>
            <a:endParaRPr lang="en-US" dirty="0">
              <a:solidFill>
                <a:srgbClr val="FF0000"/>
              </a:solidFill>
            </a:endParaRPr>
          </a:p>
          <a:p>
            <a:pPr marL="45720" indent="0">
              <a:buNone/>
            </a:pPr>
            <a:endParaRPr lang="en-US" dirty="0" smtClean="0"/>
          </a:p>
          <a:p>
            <a:r>
              <a:rPr lang="en-US" u="sng" dirty="0" smtClean="0"/>
              <a:t>Strategic Plan Alignment </a:t>
            </a:r>
            <a:r>
              <a:rPr lang="en-US" u="sng" dirty="0" err="1" smtClean="0"/>
              <a:t>Example</a:t>
            </a:r>
            <a:r>
              <a:rPr lang="en-US" dirty="0" err="1" smtClean="0"/>
              <a:t>:</a:t>
            </a:r>
            <a:r>
              <a:rPr lang="en-US" dirty="0" err="1" smtClean="0">
                <a:solidFill>
                  <a:srgbClr val="FF0000"/>
                </a:solidFill>
              </a:rPr>
              <a:t>Explore</a:t>
            </a:r>
            <a:r>
              <a:rPr lang="en-US" dirty="0" smtClean="0">
                <a:solidFill>
                  <a:srgbClr val="FF0000"/>
                </a:solidFill>
              </a:rPr>
              <a:t> </a:t>
            </a:r>
            <a:r>
              <a:rPr lang="en-US" dirty="0">
                <a:solidFill>
                  <a:srgbClr val="FF0000"/>
                </a:solidFill>
              </a:rPr>
              <a:t>expansion of services and offerings (AC Strategic Plan </a:t>
            </a:r>
            <a:r>
              <a:rPr lang="en-US" dirty="0" smtClean="0">
                <a:solidFill>
                  <a:srgbClr val="FF0000"/>
                </a:solidFill>
              </a:rPr>
              <a:t> through </a:t>
            </a:r>
            <a:r>
              <a:rPr lang="en-US" dirty="0">
                <a:solidFill>
                  <a:srgbClr val="FF0000"/>
                </a:solidFill>
              </a:rPr>
              <a:t>2015: Strategy 2.1</a:t>
            </a:r>
            <a:r>
              <a:rPr lang="en-US" dirty="0" smtClean="0">
                <a:solidFill>
                  <a:srgbClr val="FF0000"/>
                </a:solidFill>
              </a:rPr>
              <a:t>).</a:t>
            </a:r>
          </a:p>
          <a:p>
            <a:pPr marL="45720" indent="0">
              <a:buNone/>
            </a:pPr>
            <a:endParaRPr lang="en-US" dirty="0">
              <a:solidFill>
                <a:srgbClr val="FF0000"/>
              </a:solidFill>
            </a:endParaRPr>
          </a:p>
          <a:p>
            <a:r>
              <a:rPr lang="en-US" u="sng" dirty="0" smtClean="0"/>
              <a:t>No Excuses Example</a:t>
            </a:r>
            <a:r>
              <a:rPr lang="en-US" dirty="0" smtClean="0"/>
              <a:t>: </a:t>
            </a:r>
            <a:r>
              <a:rPr lang="en-US" sz="2100" dirty="0" smtClean="0">
                <a:solidFill>
                  <a:srgbClr val="FF0000"/>
                </a:solidFill>
              </a:rPr>
              <a:t>Participation </a:t>
            </a:r>
            <a:r>
              <a:rPr lang="en-US" sz="2100" dirty="0">
                <a:solidFill>
                  <a:srgbClr val="FF0000"/>
                </a:solidFill>
              </a:rPr>
              <a:t>in Badger Boot Camp will increase student academic success and retention (No Excuses: Goal 1).</a:t>
            </a:r>
          </a:p>
          <a:p>
            <a:pPr marL="45720" indent="0">
              <a:buNone/>
            </a:pPr>
            <a:endParaRPr lang="en-US" dirty="0">
              <a:solidFill>
                <a:srgbClr val="FF0000"/>
              </a:solidFill>
            </a:endParaRPr>
          </a:p>
          <a:p>
            <a:endParaRPr lang="en-US" i="1" u="sng" dirty="0"/>
          </a:p>
        </p:txBody>
      </p:sp>
      <p:sp>
        <p:nvSpPr>
          <p:cNvPr id="3" name="Title 2"/>
          <p:cNvSpPr>
            <a:spLocks noGrp="1"/>
          </p:cNvSpPr>
          <p:nvPr>
            <p:ph type="title"/>
          </p:nvPr>
        </p:nvSpPr>
        <p:spPr/>
        <p:txBody>
          <a:bodyPr/>
          <a:lstStyle/>
          <a:p>
            <a:r>
              <a:rPr lang="en-US" dirty="0" smtClean="0"/>
              <a:t>Sample GoalS</a:t>
            </a:r>
            <a:endParaRPr lang="en-US" dirty="0"/>
          </a:p>
        </p:txBody>
      </p:sp>
    </p:spTree>
    <p:extLst>
      <p:ext uri="{BB962C8B-B14F-4D97-AF65-F5344CB8AC3E}">
        <p14:creationId xmlns:p14="http://schemas.microsoft.com/office/powerpoint/2010/main" val="1935337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Defining an Outcome: </a:t>
            </a:r>
          </a:p>
          <a:p>
            <a:pPr lvl="1"/>
            <a:r>
              <a:rPr lang="en-US" dirty="0"/>
              <a:t>Outcome vs. Objective – not asking you to get caught up in terminology</a:t>
            </a:r>
          </a:p>
          <a:p>
            <a:pPr lvl="2"/>
            <a:r>
              <a:rPr lang="en-US" dirty="0"/>
              <a:t>Outcome: An end result; a consequence </a:t>
            </a:r>
            <a:r>
              <a:rPr lang="en-US" sz="1000" dirty="0"/>
              <a:t>(thefreedictionary.com)</a:t>
            </a:r>
          </a:p>
          <a:p>
            <a:pPr lvl="2"/>
            <a:r>
              <a:rPr lang="en-US" dirty="0"/>
              <a:t>Objective: Something worked toward or striven for; a goal </a:t>
            </a:r>
            <a:r>
              <a:rPr lang="en-US" sz="1000" dirty="0"/>
              <a:t>(thefreedictionary.com)</a:t>
            </a:r>
          </a:p>
          <a:p>
            <a:endParaRPr lang="en-US" dirty="0"/>
          </a:p>
          <a:p>
            <a:r>
              <a:rPr lang="en-US" dirty="0"/>
              <a:t>Creating Outcomes:</a:t>
            </a:r>
          </a:p>
          <a:p>
            <a:pPr lvl="1"/>
            <a:r>
              <a:rPr lang="en-US" dirty="0"/>
              <a:t>Outcomes should matter to you (i.e. what is the “so what?” factor)</a:t>
            </a:r>
          </a:p>
          <a:p>
            <a:pPr lvl="1"/>
            <a:r>
              <a:rPr lang="en-US" dirty="0"/>
              <a:t>Outcomes should be reasonable and measurable</a:t>
            </a:r>
          </a:p>
          <a:p>
            <a:pPr lvl="1"/>
            <a:r>
              <a:rPr lang="en-US" dirty="0"/>
              <a:t>Outcomes should be consistent with the program’s purpose and AC’s mission</a:t>
            </a:r>
          </a:p>
          <a:p>
            <a:pPr marL="640080" lvl="2" indent="0">
              <a:buNone/>
            </a:pPr>
            <a:endParaRPr lang="en-US" dirty="0"/>
          </a:p>
          <a:p>
            <a:r>
              <a:rPr lang="en-US" dirty="0"/>
              <a:t>Number of Outcomes:</a:t>
            </a:r>
          </a:p>
          <a:p>
            <a:pPr lvl="1"/>
            <a:r>
              <a:rPr lang="en-US" dirty="0"/>
              <a:t>At least one outcome per goal</a:t>
            </a:r>
          </a:p>
          <a:p>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FORMING OUTCOMES</a:t>
            </a:r>
            <a:endParaRPr lang="en-US" dirty="0"/>
          </a:p>
        </p:txBody>
      </p:sp>
    </p:spTree>
    <p:extLst>
      <p:ext uri="{BB962C8B-B14F-4D97-AF65-F5344CB8AC3E}">
        <p14:creationId xmlns:p14="http://schemas.microsoft.com/office/powerpoint/2010/main" val="720982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4986529"/>
          </a:xfrm>
        </p:spPr>
        <p:txBody>
          <a:bodyPr>
            <a:normAutofit/>
          </a:bodyPr>
          <a:lstStyle/>
          <a:p>
            <a:pPr lvl="1"/>
            <a:r>
              <a:rPr lang="en-US" dirty="0"/>
              <a:t>Requirements:</a:t>
            </a:r>
          </a:p>
          <a:p>
            <a:pPr lvl="2"/>
            <a:r>
              <a:rPr lang="en-US" dirty="0"/>
              <a:t>1 </a:t>
            </a:r>
            <a:r>
              <a:rPr lang="en-US" dirty="0">
                <a:hlinkClick r:id="rId2"/>
              </a:rPr>
              <a:t>Strategic Plan </a:t>
            </a:r>
            <a:r>
              <a:rPr lang="en-US" dirty="0"/>
              <a:t>Outcome</a:t>
            </a:r>
          </a:p>
          <a:p>
            <a:pPr lvl="2"/>
            <a:r>
              <a:rPr lang="en-US" dirty="0"/>
              <a:t>1 </a:t>
            </a:r>
            <a:r>
              <a:rPr lang="en-US" dirty="0">
                <a:hlinkClick r:id="rId3"/>
              </a:rPr>
              <a:t>No Excuses </a:t>
            </a:r>
            <a:r>
              <a:rPr lang="en-US" dirty="0"/>
              <a:t>Outcome</a:t>
            </a:r>
          </a:p>
          <a:p>
            <a:pPr lvl="2"/>
            <a:r>
              <a:rPr lang="en-US" dirty="0">
                <a:solidFill>
                  <a:schemeClr val="tx1"/>
                </a:solidFill>
              </a:rPr>
              <a:t>1 Direct </a:t>
            </a:r>
            <a:r>
              <a:rPr lang="en-US" dirty="0"/>
              <a:t>Outcome</a:t>
            </a:r>
          </a:p>
          <a:p>
            <a:pPr lvl="3"/>
            <a:r>
              <a:rPr lang="en-US" sz="1600" dirty="0"/>
              <a:t>Demonstrates a specific change in the student/client knowledge, expertise, attitude, or behavior (e.g. the student would not come to AC with this knowledge, attitude, or skill).</a:t>
            </a:r>
          </a:p>
          <a:p>
            <a:pPr lvl="3"/>
            <a:r>
              <a:rPr lang="en-US" sz="1600" dirty="0"/>
              <a:t>Answers what the student/client will learn, know, or do as a result of an intervention</a:t>
            </a:r>
          </a:p>
          <a:p>
            <a:pPr lvl="3"/>
            <a:r>
              <a:rPr lang="en-US" sz="1600" dirty="0"/>
              <a:t>The department/program will play a part in the proposed change.</a:t>
            </a:r>
          </a:p>
          <a:p>
            <a:pPr lvl="3"/>
            <a:r>
              <a:rPr lang="en-US" sz="1600" dirty="0"/>
              <a:t>Includes information cited in the </a:t>
            </a:r>
            <a:r>
              <a:rPr lang="en-US" sz="1600" dirty="0">
                <a:hlinkClick r:id="rId4"/>
              </a:rPr>
              <a:t>A-E Method</a:t>
            </a:r>
            <a:endParaRPr lang="en-US" sz="1600" dirty="0"/>
          </a:p>
          <a:p>
            <a:pPr lvl="4"/>
            <a:r>
              <a:rPr lang="en-US" sz="1600" dirty="0"/>
              <a:t>Audience, Behavior, Condition, Degree, and Evaluation</a:t>
            </a:r>
          </a:p>
          <a:p>
            <a:pPr marL="365760" lvl="1" indent="0">
              <a:buNone/>
            </a:pPr>
            <a:endParaRPr lang="en-US" sz="1600" dirty="0"/>
          </a:p>
          <a:p>
            <a:pPr marL="365760" lvl="1" indent="0">
              <a:buNone/>
            </a:pPr>
            <a:r>
              <a:rPr lang="en-US" sz="1600" dirty="0"/>
              <a:t>…………………………………………………………………………………………………………………………………</a:t>
            </a:r>
            <a:endParaRPr lang="en-US" sz="2100" dirty="0"/>
          </a:p>
          <a:p>
            <a:pPr lvl="1"/>
            <a:r>
              <a:rPr lang="en-US" sz="2100" dirty="0"/>
              <a:t>THESE ARE THE MINIMUM REQUIREMENTS</a:t>
            </a:r>
          </a:p>
          <a:p>
            <a:pPr lvl="1"/>
            <a:r>
              <a:rPr lang="en-US" sz="2100" dirty="0"/>
              <a:t>YOU MAY HAVE MORE OUTCOMES</a:t>
            </a:r>
          </a:p>
          <a:p>
            <a:pPr marL="640080" lvl="2" indent="0">
              <a:buNone/>
            </a:pPr>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Outcome requirements</a:t>
            </a:r>
            <a:endParaRPr lang="en-US" dirty="0"/>
          </a:p>
        </p:txBody>
      </p:sp>
    </p:spTree>
    <p:extLst>
      <p:ext uri="{BB962C8B-B14F-4D97-AF65-F5344CB8AC3E}">
        <p14:creationId xmlns:p14="http://schemas.microsoft.com/office/powerpoint/2010/main" val="1214255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a:bodyPr>
          <a:lstStyle/>
          <a:p>
            <a:r>
              <a:rPr lang="en-US" sz="1600" u="sng" dirty="0" smtClean="0"/>
              <a:t>Strategic Plan Alignment Example</a:t>
            </a:r>
            <a:r>
              <a:rPr lang="en-US" sz="1600" dirty="0" smtClean="0"/>
              <a:t>: </a:t>
            </a:r>
            <a:r>
              <a:rPr lang="en-US" sz="1600" dirty="0">
                <a:solidFill>
                  <a:srgbClr val="FF0000"/>
                </a:solidFill>
              </a:rPr>
              <a:t>Upon completion of Technical Drafting course, student will be able to complete fundamental drawings using manual drafting skills as measured by assessment team (AC Strategic Plan through 2015: Task 1.1.1). 	</a:t>
            </a:r>
            <a:endParaRPr lang="en-US" sz="1600" dirty="0" smtClean="0">
              <a:solidFill>
                <a:srgbClr val="FF0000"/>
              </a:solidFill>
            </a:endParaRPr>
          </a:p>
          <a:p>
            <a:pPr marL="45720" indent="0">
              <a:buNone/>
            </a:pPr>
            <a:endParaRPr lang="en-US" sz="1600" dirty="0" smtClean="0">
              <a:solidFill>
                <a:srgbClr val="FF0000"/>
              </a:solidFill>
            </a:endParaRPr>
          </a:p>
          <a:p>
            <a:r>
              <a:rPr lang="en-US" sz="1600" u="sng" dirty="0" smtClean="0"/>
              <a:t>No Excuses Alignment </a:t>
            </a:r>
            <a:r>
              <a:rPr lang="en-US" sz="1600" u="sng" dirty="0"/>
              <a:t>Example</a:t>
            </a:r>
            <a:r>
              <a:rPr lang="en-US" sz="1600" dirty="0"/>
              <a:t>: </a:t>
            </a:r>
            <a:r>
              <a:rPr lang="en-US" sz="1600" dirty="0">
                <a:solidFill>
                  <a:srgbClr val="FF0000"/>
                </a:solidFill>
              </a:rPr>
              <a:t>After identifying needs of developmental high school seniors students will enroll in a 4 week summer bridge program whereby 50% of persisting students will increase </a:t>
            </a:r>
            <a:r>
              <a:rPr lang="en-US" sz="1600" dirty="0" err="1">
                <a:solidFill>
                  <a:srgbClr val="FF0000"/>
                </a:solidFill>
              </a:rPr>
              <a:t>Accuplacer</a:t>
            </a:r>
            <a:r>
              <a:rPr lang="en-US" sz="1600" dirty="0">
                <a:solidFill>
                  <a:srgbClr val="FF0000"/>
                </a:solidFill>
              </a:rPr>
              <a:t> scores as demonstrated in their pre-post </a:t>
            </a:r>
            <a:r>
              <a:rPr lang="en-US" sz="1600" dirty="0" smtClean="0">
                <a:solidFill>
                  <a:srgbClr val="FF0000"/>
                </a:solidFill>
              </a:rPr>
              <a:t>scores (No Excuses: Goal 2). </a:t>
            </a:r>
            <a:r>
              <a:rPr lang="en-US" sz="1600" dirty="0">
                <a:solidFill>
                  <a:srgbClr val="FF0000"/>
                </a:solidFill>
              </a:rPr>
              <a:t>	</a:t>
            </a:r>
            <a:endParaRPr lang="en-US" sz="1600" dirty="0" smtClean="0">
              <a:solidFill>
                <a:srgbClr val="FF0000"/>
              </a:solidFill>
            </a:endParaRPr>
          </a:p>
          <a:p>
            <a:pPr marL="274320" lvl="3" indent="-228600">
              <a:buClr>
                <a:schemeClr val="accent1"/>
              </a:buClr>
              <a:buFont typeface="Wingdings 2" pitchFamily="18" charset="2"/>
              <a:buChar char=""/>
            </a:pPr>
            <a:r>
              <a:rPr lang="en-US" sz="1600" u="sng" dirty="0"/>
              <a:t>Strategic Plan Alignment AND </a:t>
            </a:r>
            <a:r>
              <a:rPr lang="en-US" sz="1600" u="sng" dirty="0" smtClean="0"/>
              <a:t>No Excuses </a:t>
            </a:r>
            <a:r>
              <a:rPr lang="en-US" sz="1600" u="sng" dirty="0"/>
              <a:t>Outcome </a:t>
            </a:r>
            <a:r>
              <a:rPr lang="en-US" sz="1600" u="sng" dirty="0" smtClean="0"/>
              <a:t>Example</a:t>
            </a:r>
            <a:r>
              <a:rPr lang="en-US" sz="1600" dirty="0" smtClean="0"/>
              <a:t>: </a:t>
            </a:r>
            <a:r>
              <a:rPr lang="en-US" sz="1600" spc="150" dirty="0">
                <a:solidFill>
                  <a:srgbClr val="FF0000"/>
                </a:solidFill>
              </a:rPr>
              <a:t>At the end of each year, the Tutoring Dept. will use institutional data/evidence based on usage reports and transcripts to determine whether 70% of students using SMARTHINKING online tutoring successfully complete (with a “C” or better) the course in which they are tutored (AC Strategic Plan: Task </a:t>
            </a:r>
            <a:r>
              <a:rPr lang="en-US" sz="1600" spc="150" dirty="0" smtClean="0">
                <a:solidFill>
                  <a:srgbClr val="FF0000"/>
                </a:solidFill>
              </a:rPr>
              <a:t>1.1.1; No Excuses: Goal 1). </a:t>
            </a:r>
            <a:r>
              <a:rPr lang="en-US" sz="1600" spc="150" dirty="0">
                <a:solidFill>
                  <a:srgbClr val="FF0000"/>
                </a:solidFill>
              </a:rPr>
              <a:t>	</a:t>
            </a:r>
          </a:p>
          <a:p>
            <a:pPr marL="45720" lvl="3" indent="0">
              <a:buClr>
                <a:schemeClr val="accent1"/>
              </a:buClr>
              <a:buNone/>
            </a:pPr>
            <a:endParaRPr lang="en-US" sz="1600" u="sng" dirty="0">
              <a:solidFill>
                <a:srgbClr val="FF0000"/>
              </a:solidFill>
            </a:endParaRPr>
          </a:p>
        </p:txBody>
      </p:sp>
      <p:sp>
        <p:nvSpPr>
          <p:cNvPr id="3" name="Title 2"/>
          <p:cNvSpPr>
            <a:spLocks noGrp="1"/>
          </p:cNvSpPr>
          <p:nvPr>
            <p:ph type="title"/>
          </p:nvPr>
        </p:nvSpPr>
        <p:spPr/>
        <p:txBody>
          <a:bodyPr/>
          <a:lstStyle/>
          <a:p>
            <a:r>
              <a:rPr lang="en-US" dirty="0" smtClean="0"/>
              <a:t>Sample outcomes</a:t>
            </a:r>
            <a:endParaRPr lang="en-US" dirty="0"/>
          </a:p>
        </p:txBody>
      </p:sp>
    </p:spTree>
    <p:extLst>
      <p:ext uri="{BB962C8B-B14F-4D97-AF65-F5344CB8AC3E}">
        <p14:creationId xmlns:p14="http://schemas.microsoft.com/office/powerpoint/2010/main" val="2825157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2145</TotalTime>
  <Words>1669</Words>
  <Application>Microsoft Office PowerPoint</Application>
  <PresentationFormat>On-screen Show (4:3)</PresentationFormat>
  <Paragraphs>209</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Grid</vt:lpstr>
      <vt:lpstr>Completing  Non-Instructional  pet forms</vt:lpstr>
      <vt:lpstr>PET OVerview</vt:lpstr>
      <vt:lpstr>Person responsible for pet form and purpose statement</vt:lpstr>
      <vt:lpstr>Sample purpose statements</vt:lpstr>
      <vt:lpstr>Forming goals</vt:lpstr>
      <vt:lpstr>Sample GoalS</vt:lpstr>
      <vt:lpstr>FORMING OUTCOMES</vt:lpstr>
      <vt:lpstr>Outcome requirements</vt:lpstr>
      <vt:lpstr>Sample outcomes</vt:lpstr>
      <vt:lpstr>Sample outcomes Continued</vt:lpstr>
      <vt:lpstr>Recording Results</vt:lpstr>
      <vt:lpstr>Sample results THAT RELATE TO OUTCOME STATEMENT – Part 1</vt:lpstr>
      <vt:lpstr>Sample results THAT RELATE TO OUTCOME STATEMENT Continued</vt:lpstr>
      <vt:lpstr>Data Analysis</vt:lpstr>
      <vt:lpstr>Sample analysis</vt:lpstr>
      <vt:lpstr>Providing past improvements</vt:lpstr>
      <vt:lpstr>Sample past improvements</vt:lpstr>
      <vt:lpstr>Creating a Future Action plan</vt:lpstr>
      <vt:lpstr>Sample action plan</vt:lpstr>
      <vt:lpstr>Frequently asked questions</vt:lpstr>
      <vt:lpstr>Resources</vt:lpstr>
      <vt:lpstr>Points of Contact</vt:lpstr>
      <vt:lpstr>Presentation Content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Instructional Outcomes</dc:title>
  <dc:creator>Kristin D. McDonald-Willey</dc:creator>
  <cp:lastModifiedBy>Kristin D. McDonald-Willey</cp:lastModifiedBy>
  <cp:revision>126</cp:revision>
  <dcterms:created xsi:type="dcterms:W3CDTF">2012-02-09T17:17:48Z</dcterms:created>
  <dcterms:modified xsi:type="dcterms:W3CDTF">2012-08-29T16:55:14Z</dcterms:modified>
</cp:coreProperties>
</file>