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2"/>
  </p:notesMasterIdLst>
  <p:sldIdLst>
    <p:sldId id="256" r:id="rId2"/>
    <p:sldId id="324" r:id="rId3"/>
    <p:sldId id="286" r:id="rId4"/>
    <p:sldId id="323" r:id="rId5"/>
    <p:sldId id="325" r:id="rId6"/>
    <p:sldId id="321" r:id="rId7"/>
    <p:sldId id="284" r:id="rId8"/>
    <p:sldId id="285" r:id="rId9"/>
    <p:sldId id="287" r:id="rId10"/>
    <p:sldId id="288" r:id="rId11"/>
    <p:sldId id="289" r:id="rId12"/>
    <p:sldId id="290" r:id="rId13"/>
    <p:sldId id="291" r:id="rId14"/>
    <p:sldId id="293" r:id="rId15"/>
    <p:sldId id="292" r:id="rId16"/>
    <p:sldId id="295" r:id="rId17"/>
    <p:sldId id="296" r:id="rId18"/>
    <p:sldId id="297" r:id="rId19"/>
    <p:sldId id="299" r:id="rId20"/>
    <p:sldId id="298" r:id="rId21"/>
    <p:sldId id="301" r:id="rId22"/>
    <p:sldId id="300" r:id="rId23"/>
    <p:sldId id="302" r:id="rId24"/>
    <p:sldId id="303" r:id="rId25"/>
    <p:sldId id="304" r:id="rId26"/>
    <p:sldId id="305" r:id="rId27"/>
    <p:sldId id="306" r:id="rId28"/>
    <p:sldId id="318" r:id="rId29"/>
    <p:sldId id="307" r:id="rId30"/>
    <p:sldId id="308" r:id="rId31"/>
    <p:sldId id="319" r:id="rId32"/>
    <p:sldId id="309" r:id="rId33"/>
    <p:sldId id="310" r:id="rId34"/>
    <p:sldId id="311" r:id="rId35"/>
    <p:sldId id="312" r:id="rId36"/>
    <p:sldId id="320" r:id="rId37"/>
    <p:sldId id="313" r:id="rId38"/>
    <p:sldId id="317" r:id="rId39"/>
    <p:sldId id="314" r:id="rId40"/>
    <p:sldId id="279" r:id="rId41"/>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812B"/>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44" y="72"/>
      </p:cViewPr>
      <p:guideLst>
        <p:guide orient="horz" pos="2160"/>
        <p:guide pos="2880"/>
      </p:guideLst>
    </p:cSldViewPr>
  </p:slideViewPr>
  <p:outlineViewPr>
    <p:cViewPr>
      <p:scale>
        <a:sx n="33" d="100"/>
        <a:sy n="33" d="100"/>
      </p:scale>
      <p:origin x="0" y="102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6038C545-2362-4461-9283-8F89AF8D65E8}" type="datetimeFigureOut">
              <a:rPr lang="en-US" smtClean="0"/>
              <a:t>3/2/2015</a:t>
            </a:fld>
            <a:endParaRPr lang="en-US" dirty="0"/>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FF5BF999-977C-4477-94F3-6DA88090D04F}" type="slidenum">
              <a:rPr lang="en-US" smtClean="0"/>
              <a:t>‹#›</a:t>
            </a:fld>
            <a:endParaRPr lang="en-US" dirty="0"/>
          </a:p>
        </p:txBody>
      </p:sp>
    </p:spTree>
    <p:extLst>
      <p:ext uri="{BB962C8B-B14F-4D97-AF65-F5344CB8AC3E}">
        <p14:creationId xmlns:p14="http://schemas.microsoft.com/office/powerpoint/2010/main" val="316202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BF999-977C-4477-94F3-6DA88090D04F}" type="slidenum">
              <a:rPr lang="en-US" smtClean="0"/>
              <a:t>24</a:t>
            </a:fld>
            <a:endParaRPr lang="en-US" dirty="0"/>
          </a:p>
        </p:txBody>
      </p:sp>
    </p:spTree>
    <p:extLst>
      <p:ext uri="{BB962C8B-B14F-4D97-AF65-F5344CB8AC3E}">
        <p14:creationId xmlns:p14="http://schemas.microsoft.com/office/powerpoint/2010/main" val="1406707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3/2/2015</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3/2/2015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3/2/2015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3/2/2015</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cis7.actx.edu/ACLibrary/aclweb/stats/ACRL_2011_2012.pdf" TargetMode="External"/><Relationship Id="rId2" Type="http://schemas.openxmlformats.org/officeDocument/2006/relationships/hyperlink" Target="http://cis7.actx.edu/ACLibrary/aclweb/stats/2012_ALS_Survey.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cis7.actx.edu/ACLibrary/aclweb/stats/2012_ALS_Survey.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cis7.actx.edu/ACLibrary/aclweb/stats/2012_ALS_Survey.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thecb.state.tx.us/apps/txcrews/" TargetMode="External"/><Relationship Id="rId13" Type="http://schemas.openxmlformats.org/officeDocument/2006/relationships/hyperlink" Target="http://www.thecb.state.tx.us/apps/Perkins/perkdata.cfm" TargetMode="External"/><Relationship Id="rId18" Type="http://schemas.openxmlformats.org/officeDocument/2006/relationships/hyperlink" Target="http://www.tracer2.com/cgi/dataanalysis/AreaSelection.asp?tableName=Industry" TargetMode="External"/><Relationship Id="rId3" Type="http://schemas.openxmlformats.org/officeDocument/2006/relationships/hyperlink" Target="http://quickfacts.census.gov/qfd/states/48/4803000.html" TargetMode="External"/><Relationship Id="rId7" Type="http://schemas.openxmlformats.org/officeDocument/2006/relationships/hyperlink" Target="http://www.comparecollegetx.com/" TargetMode="External"/><Relationship Id="rId12" Type="http://schemas.openxmlformats.org/officeDocument/2006/relationships/hyperlink" Target="http://nces.ed.gov/collegenavigator/?q=amarillo+college&amp;s=all&amp;id=222576" TargetMode="External"/><Relationship Id="rId17" Type="http://schemas.openxmlformats.org/officeDocument/2006/relationships/hyperlink" Target="http://www.txhighereddata.org/" TargetMode="External"/><Relationship Id="rId2" Type="http://schemas.openxmlformats.org/officeDocument/2006/relationships/hyperlink" Target="https://iresearch.actx.edu/html/databook/databook.htm" TargetMode="External"/><Relationship Id="rId16" Type="http://schemas.openxmlformats.org/officeDocument/2006/relationships/hyperlink" Target="http://www.txhighereddata.org/reports/performance/ctcasalf/" TargetMode="External"/><Relationship Id="rId1" Type="http://schemas.openxmlformats.org/officeDocument/2006/relationships/slideLayout" Target="../slideLayouts/slideLayout2.xml"/><Relationship Id="rId6" Type="http://schemas.openxmlformats.org/officeDocument/2006/relationships/hyperlink" Target="http://esm.collegemeasures.org/esm/texas/" TargetMode="External"/><Relationship Id="rId11" Type="http://schemas.openxmlformats.org/officeDocument/2006/relationships/hyperlink" Target="http://www.lmci.state.tx.us/" TargetMode="External"/><Relationship Id="rId5" Type="http://schemas.openxmlformats.org/officeDocument/2006/relationships/hyperlink" Target="http://www.collegemeasures.org/" TargetMode="External"/><Relationship Id="rId15" Type="http://schemas.openxmlformats.org/officeDocument/2006/relationships/hyperlink" Target="http://www.thecb.state.tx.us/index.cfm?objectid=26B0039A-944A-C4D9-C6092B25A2C7BA27&amp;flushcache=1&amp;showdraft=1" TargetMode="External"/><Relationship Id="rId10" Type="http://schemas.openxmlformats.org/officeDocument/2006/relationships/hyperlink" Target="http://nces.ed.gov/ipeds/datacenter/" TargetMode="External"/><Relationship Id="rId4" Type="http://schemas.openxmlformats.org/officeDocument/2006/relationships/hyperlink" Target="http://factfinder2.census.gov/faces/nav/jsf/pages/community_facts.xhtml" TargetMode="External"/><Relationship Id="rId9" Type="http://schemas.openxmlformats.org/officeDocument/2006/relationships/hyperlink" Target="http://www.educause.edu/focus-areas-and-initiatives" TargetMode="External"/><Relationship Id="rId14" Type="http://schemas.openxmlformats.org/officeDocument/2006/relationships/hyperlink" Target="http://www.txhighereddata.org/Interactive/Accountability/"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actx.edu/iea/index.php?module=article&amp;id=6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ctx.edu/iea/filecabinet/195" TargetMode="External"/><Relationship Id="rId2" Type="http://schemas.openxmlformats.org/officeDocument/2006/relationships/hyperlink" Target="http://www.actx.edu/iea/filecabinet/46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insidehighered.com/news/survey#sthash.Spfm3vrw.jJglvLAu.dpbs" TargetMode="External"/><Relationship Id="rId2" Type="http://schemas.openxmlformats.org/officeDocument/2006/relationships/hyperlink" Target="http://www.actx.edu/iea/index.php?module=article&amp;id=61" TargetMode="External"/><Relationship Id="rId1" Type="http://schemas.openxmlformats.org/officeDocument/2006/relationships/slideLayout" Target="../slideLayouts/slideLayout2.xml"/><Relationship Id="rId5" Type="http://schemas.openxmlformats.org/officeDocument/2006/relationships/hyperlink" Target="http://nces.ed.gov/surveys/" TargetMode="External"/><Relationship Id="rId4" Type="http://schemas.openxmlformats.org/officeDocument/2006/relationships/hyperlink" Target="http://heri.ucla.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achievingthedream.org/goa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achievingthedream.org/goal" TargetMode="External"/><Relationship Id="rId2" Type="http://schemas.openxmlformats.org/officeDocument/2006/relationships/hyperlink" Target="http://www.actx.edu/resources/index.php" TargetMode="External"/><Relationship Id="rId1" Type="http://schemas.openxmlformats.org/officeDocument/2006/relationships/slideLayout" Target="../slideLayouts/slideLayout2.xml"/><Relationship Id="rId5" Type="http://schemas.openxmlformats.org/officeDocument/2006/relationships/hyperlink" Target="http://www.actx.edu/iea/filecabinet/404" TargetMode="External"/><Relationship Id="rId4" Type="http://schemas.openxmlformats.org/officeDocument/2006/relationships/hyperlink" Target="https://www.nolimitsnoexcuses.org/"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actx.edu/iea/filecabinet/117"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earch.suddenlink.net/search.php?search=bloom's+taxonomy&amp;src=10"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www.actx.edu/archives/article/id/17/page/5" TargetMode="External"/><Relationship Id="rId3" Type="http://schemas.openxmlformats.org/officeDocument/2006/relationships/hyperlink" Target="http://search.suddenlink.net/search.php?search=bloom's+taxonomy&amp;src=10" TargetMode="External"/><Relationship Id="rId7" Type="http://schemas.openxmlformats.org/officeDocument/2006/relationships/hyperlink" Target="http://www.actx.edu/iea/filecabinet/368" TargetMode="External"/><Relationship Id="rId2" Type="http://schemas.openxmlformats.org/officeDocument/2006/relationships/hyperlink" Target="http://www.actx.edu/iea/filecabinet/117" TargetMode="External"/><Relationship Id="rId1" Type="http://schemas.openxmlformats.org/officeDocument/2006/relationships/slideLayout" Target="../slideLayouts/slideLayout2.xml"/><Relationship Id="rId6" Type="http://schemas.openxmlformats.org/officeDocument/2006/relationships/hyperlink" Target="http://topachievement.com/smart.html" TargetMode="External"/><Relationship Id="rId5" Type="http://schemas.openxmlformats.org/officeDocument/2006/relationships/hyperlink" Target="http://www.actx.edu/iea/filecabinet/425" TargetMode="External"/><Relationship Id="rId4" Type="http://schemas.openxmlformats.org/officeDocument/2006/relationships/hyperlink" Target="http://www.cas.edu/store_category.asp?id=6"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www.actx.edu/iea/index.php?module=article&amp;id=1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acscoc.org/pdf/081705/Handbook%20for%20Institutions%20seeking%20reaffirmation.pd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actx.edu/iea/filecabinet/405" TargetMode="External"/><Relationship Id="rId2" Type="http://schemas.openxmlformats.org/officeDocument/2006/relationships/hyperlink" Target="http://www.actx.edu/iea/index.php?module=article&amp;id=10"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ala.org/acrl/standards/informationliteracycompetency" TargetMode="External"/><Relationship Id="rId2" Type="http://schemas.openxmlformats.org/officeDocument/2006/relationships/hyperlink" Target="http://www.actx.edu/iea/filecabinet/425"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thecb.state.tx.us/index.cfm?objectid=6F049CAE-F54E-26E4-ED9F0DAC62FABF7D" TargetMode="External"/><Relationship Id="rId2" Type="http://schemas.openxmlformats.org/officeDocument/2006/relationships/hyperlink" Target="http://www.sacscoc.org/pdf/081705/Handbook%20for%20Institutions%20seeking%20reaffirmation.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sacscoc.org/principles.asp" TargetMode="External"/><Relationship Id="rId2" Type="http://schemas.openxmlformats.org/officeDocument/2006/relationships/hyperlink" Target="http://www.cas.edu/"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thecb.state.tx.us/index.cfm?objectid=6F049CAE-F54E-26E4-ED9F0DAC62FABF7D" TargetMode="External"/><Relationship Id="rId2" Type="http://schemas.openxmlformats.org/officeDocument/2006/relationships/hyperlink" Target="http://www.sacscoc.org/pdf/081705/Handbook%20for%20Institutions%20seeking%20reaffirmation.pdf"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mailto:jvwyatt@actx.edu" TargetMode="External"/><Relationship Id="rId13" Type="http://schemas.openxmlformats.org/officeDocument/2006/relationships/hyperlink" Target="mailto:pclemaster@actx.edu" TargetMode="External"/><Relationship Id="rId3" Type="http://schemas.openxmlformats.org/officeDocument/2006/relationships/hyperlink" Target="mailto:rcaustin@actx.edu" TargetMode="External"/><Relationship Id="rId7" Type="http://schemas.openxmlformats.org/officeDocument/2006/relationships/hyperlink" Target="mailto:j0079278@actx.edu" TargetMode="External"/><Relationship Id="rId12" Type="http://schemas.openxmlformats.org/officeDocument/2006/relationships/hyperlink" Target="mailto:meeikner@actx.edu" TargetMode="External"/><Relationship Id="rId2" Type="http://schemas.openxmlformats.org/officeDocument/2006/relationships/hyperlink" Target="mailto:ahbrookshire@actx.edu" TargetMode="External"/><Relationship Id="rId1" Type="http://schemas.openxmlformats.org/officeDocument/2006/relationships/slideLayout" Target="../slideLayouts/slideLayout2.xml"/><Relationship Id="rId6" Type="http://schemas.openxmlformats.org/officeDocument/2006/relationships/hyperlink" Target="mailto:jlbarton@actx.edu" TargetMode="External"/><Relationship Id="rId11" Type="http://schemas.openxmlformats.org/officeDocument/2006/relationships/hyperlink" Target="mailto:mlhanna@actx.edu" TargetMode="External"/><Relationship Id="rId5" Type="http://schemas.openxmlformats.org/officeDocument/2006/relationships/hyperlink" Target="mailto:dlmcanally@actx.edu" TargetMode="External"/><Relationship Id="rId10" Type="http://schemas.openxmlformats.org/officeDocument/2006/relationships/hyperlink" Target="mailto:lmcolaw@actx.edu" TargetMode="External"/><Relationship Id="rId4" Type="http://schemas.openxmlformats.org/officeDocument/2006/relationships/hyperlink" Target="mailto:caurbina@actx.edu" TargetMode="External"/><Relationship Id="rId9" Type="http://schemas.openxmlformats.org/officeDocument/2006/relationships/hyperlink" Target="mailto:kmw@actx.edu" TargetMode="External"/><Relationship Id="rId14" Type="http://schemas.openxmlformats.org/officeDocument/2006/relationships/hyperlink" Target="mailto:tmbabb@actx.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69369" y="4191000"/>
            <a:ext cx="1981200" cy="1524000"/>
          </a:xfrm>
        </p:spPr>
        <p:txBody>
          <a:bodyPr>
            <a:noAutofit/>
          </a:bodyPr>
          <a:lstStyle/>
          <a:p>
            <a:endParaRPr lang="en-US" sz="2400" dirty="0"/>
          </a:p>
          <a:p>
            <a:pPr algn="ctr"/>
            <a:r>
              <a:rPr lang="en-US" sz="2400" dirty="0" smtClean="0"/>
              <a:t>2014-2015 Training</a:t>
            </a:r>
            <a:endParaRPr lang="en-US" sz="2400" dirty="0"/>
          </a:p>
        </p:txBody>
      </p:sp>
      <p:sp>
        <p:nvSpPr>
          <p:cNvPr id="2" name="Title 1"/>
          <p:cNvSpPr>
            <a:spLocks noGrp="1"/>
          </p:cNvSpPr>
          <p:nvPr>
            <p:ph type="title"/>
          </p:nvPr>
        </p:nvSpPr>
        <p:spPr>
          <a:xfrm>
            <a:off x="152400" y="2362200"/>
            <a:ext cx="6629400" cy="1828800"/>
          </a:xfrm>
        </p:spPr>
        <p:txBody>
          <a:bodyPr/>
          <a:lstStyle/>
          <a:p>
            <a:pPr algn="ctr"/>
            <a:r>
              <a:rPr lang="en-US" dirty="0" smtClean="0"/>
              <a:t>How to </a:t>
            </a:r>
            <a:br>
              <a:rPr lang="en-US" dirty="0" smtClean="0"/>
            </a:br>
            <a:r>
              <a:rPr lang="en-US" dirty="0" smtClean="0"/>
              <a:t>complete a</a:t>
            </a:r>
            <a:br>
              <a:rPr lang="en-US" dirty="0" smtClean="0"/>
            </a:br>
            <a:r>
              <a:rPr lang="en-US" dirty="0" smtClean="0"/>
              <a:t>Non-Instructional (NI) </a:t>
            </a:r>
            <a:br>
              <a:rPr lang="en-US" dirty="0" smtClean="0"/>
            </a:br>
            <a:r>
              <a:rPr lang="en-US" dirty="0" smtClean="0"/>
              <a:t>Annual review</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4169" y="5638800"/>
            <a:ext cx="1371600" cy="914400"/>
          </a:xfrm>
          <a:prstGeom prst="rect">
            <a:avLst/>
          </a:prstGeom>
        </p:spPr>
      </p:pic>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00200"/>
            <a:ext cx="8407893" cy="5029200"/>
          </a:xfrm>
        </p:spPr>
        <p:txBody>
          <a:bodyPr>
            <a:normAutofit fontScale="92500" lnSpcReduction="20000"/>
          </a:bodyPr>
          <a:lstStyle/>
          <a:p>
            <a:pPr marL="45720" indent="0">
              <a:buNone/>
            </a:pPr>
            <a:r>
              <a:rPr lang="en-US" dirty="0" smtClean="0">
                <a:solidFill>
                  <a:schemeClr val="tx1"/>
                </a:solidFill>
              </a:rPr>
              <a:t>This section focuses on quantitative (numerical) data.</a:t>
            </a:r>
          </a:p>
          <a:p>
            <a:pPr marL="45720" lvl="0" indent="0">
              <a:buNone/>
            </a:pPr>
            <a:r>
              <a:rPr lang="en-US" sz="1600" b="1" dirty="0" smtClean="0">
                <a:solidFill>
                  <a:srgbClr val="37812B"/>
                </a:solidFill>
              </a:rPr>
              <a:t>1. What </a:t>
            </a:r>
            <a:r>
              <a:rPr lang="en-US" sz="1600" b="1" dirty="0">
                <a:solidFill>
                  <a:srgbClr val="37812B"/>
                </a:solidFill>
              </a:rPr>
              <a:t>significant AC, state, federal, or other reports do </a:t>
            </a:r>
            <a:r>
              <a:rPr lang="en-US" sz="1600" b="1" dirty="0" smtClean="0">
                <a:solidFill>
                  <a:srgbClr val="37812B"/>
                </a:solidFill>
              </a:rPr>
              <a:t>you complete on </a:t>
            </a:r>
            <a:r>
              <a:rPr lang="en-US" sz="1600" b="1" dirty="0">
                <a:solidFill>
                  <a:srgbClr val="37812B"/>
                </a:solidFill>
              </a:rPr>
              <a:t>an </a:t>
            </a:r>
            <a:r>
              <a:rPr lang="en-US" sz="1600" b="1" dirty="0" smtClean="0">
                <a:solidFill>
                  <a:srgbClr val="37812B"/>
                </a:solidFill>
              </a:rPr>
              <a:t>  </a:t>
            </a:r>
          </a:p>
          <a:p>
            <a:pPr marL="45720" lvl="0" indent="0">
              <a:buNone/>
            </a:pPr>
            <a:r>
              <a:rPr lang="en-US" sz="1600" b="1" dirty="0" smtClean="0">
                <a:solidFill>
                  <a:srgbClr val="37812B"/>
                </a:solidFill>
              </a:rPr>
              <a:t>    annual basis </a:t>
            </a:r>
            <a:r>
              <a:rPr lang="en-US" sz="1600" b="1" u="sng" dirty="0" smtClean="0">
                <a:solidFill>
                  <a:srgbClr val="37812B"/>
                </a:solidFill>
              </a:rPr>
              <a:t>and/or</a:t>
            </a:r>
            <a:r>
              <a:rPr lang="en-US" sz="1600" b="1" dirty="0" smtClean="0">
                <a:solidFill>
                  <a:srgbClr val="37812B"/>
                </a:solidFill>
              </a:rPr>
              <a:t> </a:t>
            </a:r>
            <a:r>
              <a:rPr lang="en-US" sz="1600" b="1" dirty="0">
                <a:solidFill>
                  <a:srgbClr val="37812B"/>
                </a:solidFill>
              </a:rPr>
              <a:t>what significant </a:t>
            </a:r>
            <a:r>
              <a:rPr lang="en-US" sz="1600" b="1" dirty="0" smtClean="0">
                <a:solidFill>
                  <a:srgbClr val="37812B"/>
                </a:solidFill>
              </a:rPr>
              <a:t> quantitative </a:t>
            </a:r>
            <a:r>
              <a:rPr lang="en-US" sz="1600" b="1" dirty="0">
                <a:solidFill>
                  <a:srgbClr val="37812B"/>
                </a:solidFill>
              </a:rPr>
              <a:t>data do you </a:t>
            </a:r>
            <a:r>
              <a:rPr lang="en-US" sz="1600" b="1" dirty="0" smtClean="0">
                <a:solidFill>
                  <a:srgbClr val="37812B"/>
                </a:solidFill>
              </a:rPr>
              <a:t>collect or</a:t>
            </a:r>
          </a:p>
          <a:p>
            <a:pPr marL="45720" lvl="0" indent="0">
              <a:buNone/>
            </a:pPr>
            <a:r>
              <a:rPr lang="en-US" sz="1600" b="1" dirty="0">
                <a:solidFill>
                  <a:srgbClr val="37812B"/>
                </a:solidFill>
              </a:rPr>
              <a:t> </a:t>
            </a:r>
            <a:r>
              <a:rPr lang="en-US" sz="1600" b="1" dirty="0" smtClean="0">
                <a:solidFill>
                  <a:srgbClr val="37812B"/>
                </a:solidFill>
              </a:rPr>
              <a:t>   review </a:t>
            </a:r>
            <a:r>
              <a:rPr lang="en-US" sz="1600" b="1" dirty="0">
                <a:solidFill>
                  <a:srgbClr val="37812B"/>
                </a:solidFill>
              </a:rPr>
              <a:t>on an annual </a:t>
            </a:r>
            <a:r>
              <a:rPr lang="en-US" sz="1600" b="1" dirty="0" smtClean="0">
                <a:solidFill>
                  <a:srgbClr val="37812B"/>
                </a:solidFill>
              </a:rPr>
              <a:t>basis?</a:t>
            </a:r>
            <a:r>
              <a:rPr lang="en-US" sz="1600" dirty="0">
                <a:solidFill>
                  <a:srgbClr val="37812B"/>
                </a:solidFill>
              </a:rPr>
              <a:t> </a:t>
            </a:r>
            <a:r>
              <a:rPr lang="en-US" sz="1600" b="1" dirty="0" smtClean="0">
                <a:solidFill>
                  <a:srgbClr val="37812B"/>
                </a:solidFill>
              </a:rPr>
              <a:t>(</a:t>
            </a:r>
            <a:r>
              <a:rPr lang="en-US" sz="1600" b="1" dirty="0">
                <a:solidFill>
                  <a:srgbClr val="37812B"/>
                </a:solidFill>
              </a:rPr>
              <a:t>Please provide links to </a:t>
            </a:r>
            <a:r>
              <a:rPr lang="en-US" sz="1600" b="1" dirty="0" smtClean="0">
                <a:solidFill>
                  <a:srgbClr val="37812B"/>
                </a:solidFill>
              </a:rPr>
              <a:t>data/report    </a:t>
            </a:r>
          </a:p>
          <a:p>
            <a:pPr marL="45720" lvl="0" indent="0">
              <a:buNone/>
            </a:pPr>
            <a:r>
              <a:rPr lang="en-US" sz="1600" b="1" dirty="0">
                <a:solidFill>
                  <a:srgbClr val="37812B"/>
                </a:solidFill>
              </a:rPr>
              <a:t> </a:t>
            </a:r>
            <a:r>
              <a:rPr lang="en-US" sz="1600" b="1" dirty="0" smtClean="0">
                <a:solidFill>
                  <a:srgbClr val="37812B"/>
                </a:solidFill>
              </a:rPr>
              <a:t>   information or </a:t>
            </a:r>
            <a:r>
              <a:rPr lang="en-US" sz="1600" b="1" dirty="0">
                <a:solidFill>
                  <a:srgbClr val="37812B"/>
                </a:solidFill>
              </a:rPr>
              <a:t>a succinct summary of your </a:t>
            </a:r>
            <a:r>
              <a:rPr lang="en-US" sz="1600" b="1" dirty="0" smtClean="0">
                <a:solidFill>
                  <a:srgbClr val="37812B"/>
                </a:solidFill>
              </a:rPr>
              <a:t>data findings.)</a:t>
            </a:r>
          </a:p>
          <a:p>
            <a:pPr marL="388620" lvl="0" indent="-342900">
              <a:buAutoNum type="arabicPeriod"/>
            </a:pPr>
            <a:endParaRPr lang="en-US" sz="1600" b="1" dirty="0">
              <a:solidFill>
                <a:srgbClr val="37812B"/>
              </a:solidFill>
            </a:endParaRPr>
          </a:p>
          <a:p>
            <a:pPr marL="45720" lvl="0" indent="0">
              <a:buNone/>
            </a:pPr>
            <a:endParaRPr lang="en-US" sz="1600" dirty="0" smtClean="0">
              <a:solidFill>
                <a:schemeClr val="tx1"/>
              </a:solidFill>
            </a:endParaRPr>
          </a:p>
          <a:p>
            <a:pPr marL="45720" lvl="0" indent="0">
              <a:buNone/>
            </a:pPr>
            <a:r>
              <a:rPr lang="en-US" sz="1600" dirty="0" smtClean="0">
                <a:solidFill>
                  <a:schemeClr val="tx1"/>
                </a:solidFill>
              </a:rPr>
              <a:t>This question is attempting to gauge how your department uses data.</a:t>
            </a:r>
            <a:endParaRPr lang="en-US" sz="1600" dirty="0">
              <a:solidFill>
                <a:schemeClr val="tx1"/>
              </a:solidFill>
            </a:endParaRPr>
          </a:p>
          <a:p>
            <a:r>
              <a:rPr lang="en-US" sz="1600" u="sng" dirty="0" smtClean="0">
                <a:solidFill>
                  <a:schemeClr val="tx1"/>
                </a:solidFill>
              </a:rPr>
              <a:t>Other reports</a:t>
            </a:r>
            <a:r>
              <a:rPr lang="en-US" sz="1600" dirty="0" smtClean="0">
                <a:solidFill>
                  <a:schemeClr val="tx1"/>
                </a:solidFill>
              </a:rPr>
              <a:t> could include reports completed for supervisor, department, and/or other internal/external entities. </a:t>
            </a:r>
          </a:p>
          <a:p>
            <a:r>
              <a:rPr lang="en-US" sz="1600" u="sng" dirty="0" smtClean="0">
                <a:solidFill>
                  <a:schemeClr val="tx1"/>
                </a:solidFill>
              </a:rPr>
              <a:t>Types of data collected </a:t>
            </a:r>
            <a:r>
              <a:rPr lang="en-US" sz="1600" dirty="0" smtClean="0">
                <a:solidFill>
                  <a:schemeClr val="tx1"/>
                </a:solidFill>
              </a:rPr>
              <a:t>may include data your department gathers for informational/improvement purposes.</a:t>
            </a:r>
          </a:p>
          <a:p>
            <a:r>
              <a:rPr lang="en-US" sz="1600" u="sng" dirty="0" smtClean="0">
                <a:solidFill>
                  <a:schemeClr val="tx1"/>
                </a:solidFill>
              </a:rPr>
              <a:t>Types of data reviewed </a:t>
            </a:r>
            <a:r>
              <a:rPr lang="en-US" sz="1600" dirty="0" smtClean="0">
                <a:solidFill>
                  <a:schemeClr val="tx1"/>
                </a:solidFill>
              </a:rPr>
              <a:t>may include data produced by others at the institution and/or data produced by external entities.</a:t>
            </a:r>
          </a:p>
          <a:p>
            <a:pPr marL="45720" lvl="0" indent="0">
              <a:buNone/>
            </a:pPr>
            <a:endParaRPr lang="en-US" sz="1600" dirty="0" smtClean="0">
              <a:solidFill>
                <a:srgbClr val="FF0000"/>
              </a:solidFill>
            </a:endParaRPr>
          </a:p>
          <a:p>
            <a:pPr marL="45720" lvl="0" indent="0">
              <a:buNone/>
            </a:pPr>
            <a:r>
              <a:rPr lang="en-US" sz="1600" dirty="0">
                <a:solidFill>
                  <a:srgbClr val="FF0000"/>
                </a:solidFill>
              </a:rPr>
              <a:t> </a:t>
            </a:r>
            <a:r>
              <a:rPr lang="en-US" sz="1600" dirty="0" smtClean="0">
                <a:solidFill>
                  <a:srgbClr val="FF0000"/>
                </a:solidFill>
              </a:rPr>
              <a:t>  </a:t>
            </a:r>
            <a:r>
              <a:rPr lang="en-US" sz="1600" u="sng" dirty="0" smtClean="0">
                <a:solidFill>
                  <a:srgbClr val="FF0000"/>
                </a:solidFill>
              </a:rPr>
              <a:t>Sample Response </a:t>
            </a:r>
            <a:br>
              <a:rPr lang="en-US" sz="1600" u="sng" dirty="0" smtClean="0">
                <a:solidFill>
                  <a:srgbClr val="FF0000"/>
                </a:solidFill>
              </a:rPr>
            </a:br>
            <a:r>
              <a:rPr lang="en-US" sz="1600" dirty="0" smtClean="0">
                <a:solidFill>
                  <a:srgbClr val="FF0000"/>
                </a:solidFill>
              </a:rPr>
              <a:t>   (Note: These are not surveys the library conducted; it’s a survey where the</a:t>
            </a:r>
            <a:br>
              <a:rPr lang="en-US" sz="1600" dirty="0" smtClean="0">
                <a:solidFill>
                  <a:srgbClr val="FF0000"/>
                </a:solidFill>
              </a:rPr>
            </a:br>
            <a:r>
              <a:rPr lang="en-US" sz="1600" dirty="0" smtClean="0">
                <a:solidFill>
                  <a:srgbClr val="FF0000"/>
                </a:solidFill>
              </a:rPr>
              <a:t>   library was surveyed and supplied numerical data that was</a:t>
            </a:r>
            <a:r>
              <a:rPr lang="en-US" sz="1600" dirty="0">
                <a:solidFill>
                  <a:srgbClr val="FF0000"/>
                </a:solidFill>
              </a:rPr>
              <a:t> </a:t>
            </a:r>
            <a:r>
              <a:rPr lang="en-US" sz="1600" dirty="0" smtClean="0">
                <a:solidFill>
                  <a:srgbClr val="FF0000"/>
                </a:solidFill>
              </a:rPr>
              <a:t>benchmarked</a:t>
            </a:r>
            <a:br>
              <a:rPr lang="en-US" sz="1600" dirty="0" smtClean="0">
                <a:solidFill>
                  <a:srgbClr val="FF0000"/>
                </a:solidFill>
              </a:rPr>
            </a:br>
            <a:r>
              <a:rPr lang="en-US" sz="1600" dirty="0" smtClean="0">
                <a:solidFill>
                  <a:srgbClr val="FF0000"/>
                </a:solidFill>
              </a:rPr>
              <a:t>   against the state):</a:t>
            </a:r>
            <a:endParaRPr lang="en-US" sz="1600" dirty="0" smtClean="0">
              <a:solidFill>
                <a:srgbClr val="FF0000"/>
              </a:solidFill>
              <a:hlinkClick r:id="rId2"/>
            </a:endParaRPr>
          </a:p>
          <a:p>
            <a:pPr lvl="0"/>
            <a:r>
              <a:rPr lang="en-US" sz="1600" u="sng" dirty="0" smtClean="0">
                <a:solidFill>
                  <a:srgbClr val="FF3300"/>
                </a:solidFill>
                <a:hlinkClick r:id="rId2"/>
              </a:rPr>
              <a:t>Academic </a:t>
            </a:r>
            <a:r>
              <a:rPr lang="en-US" sz="1600" u="sng" dirty="0">
                <a:solidFill>
                  <a:srgbClr val="FF3300"/>
                </a:solidFill>
                <a:hlinkClick r:id="rId2"/>
              </a:rPr>
              <a:t>Libraries Survey</a:t>
            </a:r>
            <a:r>
              <a:rPr lang="en-US" sz="1600" dirty="0">
                <a:solidFill>
                  <a:srgbClr val="FF3300"/>
                </a:solidFill>
              </a:rPr>
              <a:t> (National Center for Education Statistics)</a:t>
            </a:r>
          </a:p>
          <a:p>
            <a:r>
              <a:rPr lang="en-US" sz="1600" u="sng" dirty="0">
                <a:solidFill>
                  <a:srgbClr val="FF3300"/>
                </a:solidFill>
                <a:hlinkClick r:id="rId3"/>
              </a:rPr>
              <a:t>Academic Library Trends and Statistics Survey</a:t>
            </a:r>
            <a:r>
              <a:rPr lang="en-US" sz="1600" dirty="0">
                <a:solidFill>
                  <a:srgbClr val="FF3300"/>
                </a:solidFill>
              </a:rPr>
              <a:t> (Association of Colleges &amp; Research Libraries)</a:t>
            </a:r>
            <a:endParaRPr lang="en-US" sz="1600" dirty="0" smtClean="0">
              <a:solidFill>
                <a:srgbClr val="FF3300"/>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a:t>II: Existing Data (</a:t>
            </a:r>
            <a:r>
              <a:rPr lang="en-US" b="1" i="1" u="sng" dirty="0"/>
              <a:t>Not</a:t>
            </a:r>
            <a:r>
              <a:rPr lang="en-US" b="1" i="1" dirty="0"/>
              <a:t> Survey, Focus Groups, and/or Interviews)</a:t>
            </a:r>
            <a:br>
              <a:rPr lang="en-US" b="1" i="1" dirty="0"/>
            </a:br>
            <a:endParaRPr lang="en-US" dirty="0"/>
          </a:p>
        </p:txBody>
      </p:sp>
      <p:sp>
        <p:nvSpPr>
          <p:cNvPr id="5" name="Rectangle 4"/>
          <p:cNvSpPr/>
          <p:nvPr/>
        </p:nvSpPr>
        <p:spPr>
          <a:xfrm>
            <a:off x="832338" y="3015761"/>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096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00200"/>
            <a:ext cx="8407893" cy="5181600"/>
          </a:xfrm>
        </p:spPr>
        <p:txBody>
          <a:bodyPr>
            <a:normAutofit fontScale="92500" lnSpcReduction="10000"/>
          </a:bodyPr>
          <a:lstStyle/>
          <a:p>
            <a:pPr marL="45720" indent="0">
              <a:buNone/>
            </a:pPr>
            <a:r>
              <a:rPr lang="en-US" sz="1600" b="1" dirty="0" smtClean="0">
                <a:solidFill>
                  <a:srgbClr val="37812B"/>
                </a:solidFill>
              </a:rPr>
              <a:t>2. </a:t>
            </a:r>
            <a:r>
              <a:rPr lang="en-US" sz="1600" b="1" dirty="0">
                <a:solidFill>
                  <a:srgbClr val="37812B"/>
                </a:solidFill>
              </a:rPr>
              <a:t>Based on the past year’s data (referenced in Question #1), please </a:t>
            </a:r>
            <a:r>
              <a:rPr lang="en-US" sz="1600" b="1" dirty="0" smtClean="0">
                <a:solidFill>
                  <a:srgbClr val="37812B"/>
                </a:solidFill>
              </a:rPr>
              <a:t>evaluate</a:t>
            </a:r>
            <a:br>
              <a:rPr lang="en-US" sz="1600" b="1" dirty="0" smtClean="0">
                <a:solidFill>
                  <a:srgbClr val="37812B"/>
                </a:solidFill>
              </a:rPr>
            </a:br>
            <a:r>
              <a:rPr lang="en-US" sz="1600" b="1" dirty="0" smtClean="0">
                <a:solidFill>
                  <a:srgbClr val="37812B"/>
                </a:solidFill>
              </a:rPr>
              <a:t>    your data and/or department</a:t>
            </a:r>
            <a:r>
              <a:rPr lang="en-US" sz="1600" b="1" dirty="0">
                <a:solidFill>
                  <a:srgbClr val="37812B"/>
                </a:solidFill>
              </a:rPr>
              <a:t>.</a:t>
            </a:r>
            <a:br>
              <a:rPr lang="en-US" sz="1600" b="1" dirty="0">
                <a:solidFill>
                  <a:srgbClr val="37812B"/>
                </a:solidFill>
              </a:rPr>
            </a:br>
            <a:r>
              <a:rPr lang="en-US" sz="1600" b="1" dirty="0" smtClean="0">
                <a:solidFill>
                  <a:srgbClr val="37812B"/>
                </a:solidFill>
              </a:rPr>
              <a:t>    (</a:t>
            </a:r>
            <a:r>
              <a:rPr lang="en-US" sz="1600" b="1" dirty="0">
                <a:solidFill>
                  <a:srgbClr val="37812B"/>
                </a:solidFill>
              </a:rPr>
              <a:t>Place an ‘X’ in each text box that corresponds to your evaluation. You </a:t>
            </a:r>
            <a:r>
              <a:rPr lang="en-US" sz="1600" b="1" dirty="0" smtClean="0">
                <a:solidFill>
                  <a:srgbClr val="37812B"/>
                </a:solidFill>
              </a:rPr>
              <a:t>may</a:t>
            </a:r>
            <a:br>
              <a:rPr lang="en-US" sz="1600" b="1" dirty="0" smtClean="0">
                <a:solidFill>
                  <a:srgbClr val="37812B"/>
                </a:solidFill>
              </a:rPr>
            </a:br>
            <a:r>
              <a:rPr lang="en-US" sz="1600" b="1" dirty="0" smtClean="0">
                <a:solidFill>
                  <a:srgbClr val="37812B"/>
                </a:solidFill>
              </a:rPr>
              <a:t>    delete </a:t>
            </a:r>
            <a:r>
              <a:rPr lang="en-US" sz="1600" b="1" dirty="0">
                <a:solidFill>
                  <a:srgbClr val="37812B"/>
                </a:solidFill>
              </a:rPr>
              <a:t>or add rows</a:t>
            </a:r>
            <a:r>
              <a:rPr lang="en-US" sz="1600" b="1" dirty="0" smtClean="0">
                <a:solidFill>
                  <a:srgbClr val="37812B"/>
                </a:solidFill>
              </a:rPr>
              <a:t>.)</a:t>
            </a:r>
            <a:endParaRPr lang="en-US" sz="1600" b="1" dirty="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lvl="0" indent="0">
              <a:buNone/>
            </a:pPr>
            <a:r>
              <a:rPr lang="en-US" sz="1600" b="1" dirty="0">
                <a:solidFill>
                  <a:srgbClr val="37812B"/>
                </a:solidFill>
              </a:rPr>
              <a:t> </a:t>
            </a:r>
            <a:r>
              <a:rPr lang="en-US" sz="1600" b="1" dirty="0" smtClean="0">
                <a:solidFill>
                  <a:srgbClr val="37812B"/>
                </a:solidFill>
              </a:rPr>
              <a:t>   </a:t>
            </a:r>
          </a:p>
          <a:p>
            <a:pPr marL="45720" lvl="0" indent="0">
              <a:buNone/>
            </a:pPr>
            <a:r>
              <a:rPr lang="en-US" sz="1600" dirty="0">
                <a:solidFill>
                  <a:schemeClr val="tx1"/>
                </a:solidFill>
              </a:rPr>
              <a:t> </a:t>
            </a:r>
            <a:r>
              <a:rPr lang="en-US" sz="1600" dirty="0" smtClean="0">
                <a:solidFill>
                  <a:schemeClr val="tx1"/>
                </a:solidFill>
              </a:rPr>
              <a:t>  </a:t>
            </a: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indent="0">
              <a:buNone/>
            </a:pPr>
            <a:r>
              <a:rPr lang="en-US" sz="1700" dirty="0" smtClean="0">
                <a:solidFill>
                  <a:schemeClr val="tx1"/>
                </a:solidFill>
              </a:rPr>
              <a:t>An area may “Need Improvement” if one or more of the following applies:</a:t>
            </a:r>
          </a:p>
          <a:p>
            <a:r>
              <a:rPr lang="en-US" sz="1700" dirty="0" smtClean="0">
                <a:solidFill>
                  <a:schemeClr val="tx1"/>
                </a:solidFill>
              </a:rPr>
              <a:t>The results should improve (i.e. you find the results unacceptable)</a:t>
            </a:r>
          </a:p>
          <a:p>
            <a:r>
              <a:rPr lang="en-US" sz="1700" dirty="0">
                <a:solidFill>
                  <a:schemeClr val="tx1"/>
                </a:solidFill>
              </a:rPr>
              <a:t>You think the quality </a:t>
            </a:r>
            <a:r>
              <a:rPr lang="en-US" sz="1700" dirty="0" smtClean="0">
                <a:solidFill>
                  <a:schemeClr val="tx1"/>
                </a:solidFill>
              </a:rPr>
              <a:t>of </a:t>
            </a:r>
            <a:r>
              <a:rPr lang="en-US" sz="1700" dirty="0">
                <a:solidFill>
                  <a:schemeClr val="tx1"/>
                </a:solidFill>
              </a:rPr>
              <a:t>the collected data could </a:t>
            </a:r>
            <a:r>
              <a:rPr lang="en-US" sz="1700" dirty="0" smtClean="0">
                <a:solidFill>
                  <a:schemeClr val="tx1"/>
                </a:solidFill>
              </a:rPr>
              <a:t>improve or the timeliness by which the data is presented could improve</a:t>
            </a:r>
          </a:p>
          <a:p>
            <a:r>
              <a:rPr lang="en-US" sz="1700" dirty="0" smtClean="0">
                <a:solidFill>
                  <a:schemeClr val="tx1"/>
                </a:solidFill>
              </a:rPr>
              <a:t>You do not currently collect the needed data</a:t>
            </a:r>
          </a:p>
        </p:txBody>
      </p:sp>
      <p:sp>
        <p:nvSpPr>
          <p:cNvPr id="3" name="Title 2"/>
          <p:cNvSpPr>
            <a:spLocks noGrp="1"/>
          </p:cNvSpPr>
          <p:nvPr>
            <p:ph type="title"/>
          </p:nvPr>
        </p:nvSpPr>
        <p:spPr/>
        <p:txBody>
          <a:bodyPr/>
          <a:lstStyle/>
          <a:p>
            <a:r>
              <a:rPr lang="en-US" b="1" i="1" dirty="0"/>
              <a:t>II: Existing Data (</a:t>
            </a:r>
            <a:r>
              <a:rPr lang="en-US" b="1" i="1" u="sng" dirty="0"/>
              <a:t>Not</a:t>
            </a:r>
            <a:r>
              <a:rPr lang="en-US" b="1" i="1" dirty="0"/>
              <a:t> Survey, Focus Groups, and/or Interviews)</a:t>
            </a:r>
            <a:br>
              <a:rPr lang="en-US" b="1" i="1" dirty="0"/>
            </a:b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86871101"/>
              </p:ext>
            </p:extLst>
          </p:nvPr>
        </p:nvGraphicFramePr>
        <p:xfrm>
          <a:off x="762000" y="2514600"/>
          <a:ext cx="5486400" cy="2313432"/>
        </p:xfrm>
        <a:graphic>
          <a:graphicData uri="http://schemas.openxmlformats.org/drawingml/2006/table">
            <a:tbl>
              <a:tblPr firstRow="1" firstCol="1" bandRow="1"/>
              <a:tblGrid>
                <a:gridCol w="2590800"/>
                <a:gridCol w="1066800"/>
                <a:gridCol w="780415"/>
                <a:gridCol w="1048385"/>
              </a:tblGrid>
              <a:tr h="0">
                <a:tc>
                  <a:txBody>
                    <a:bodyPr/>
                    <a:lstStyle/>
                    <a:p>
                      <a:pPr marL="0" marR="0">
                        <a:lnSpc>
                          <a:spcPct val="115000"/>
                        </a:lnSpc>
                        <a:spcBef>
                          <a:spcPts val="0"/>
                        </a:spcBef>
                        <a:spcAft>
                          <a:spcPts val="0"/>
                        </a:spcAft>
                      </a:pPr>
                      <a:r>
                        <a:rPr lang="en-US" sz="1100" b="1" baseline="0" dirty="0">
                          <a:solidFill>
                            <a:srgbClr val="37812B"/>
                          </a:solidFill>
                          <a:effectLst/>
                          <a:latin typeface="Franklin Gothic Book"/>
                          <a:ea typeface="Calibri"/>
                          <a:cs typeface="Times New Roman"/>
                        </a:rPr>
                        <a:t>Data Reported/Collected </a:t>
                      </a:r>
                      <a:endParaRPr lang="en-US" sz="1100" baseline="0" dirty="0">
                        <a:solidFill>
                          <a:srgbClr val="37812B"/>
                        </a:solidFill>
                        <a:effectLst/>
                        <a:latin typeface="Calibri"/>
                        <a:ea typeface="Calibri"/>
                        <a:cs typeface="Times New Roman"/>
                      </a:endParaRPr>
                    </a:p>
                    <a:p>
                      <a:pPr marL="0" marR="0">
                        <a:lnSpc>
                          <a:spcPct val="115000"/>
                        </a:lnSpc>
                        <a:spcBef>
                          <a:spcPts val="0"/>
                        </a:spcBef>
                        <a:spcAft>
                          <a:spcPts val="0"/>
                        </a:spcAft>
                      </a:pPr>
                      <a:r>
                        <a:rPr lang="en-US" sz="1100" b="1" baseline="0" dirty="0">
                          <a:solidFill>
                            <a:srgbClr val="37812B"/>
                          </a:solidFill>
                          <a:effectLst/>
                          <a:latin typeface="Franklin Gothic Book"/>
                          <a:ea typeface="Calibri"/>
                          <a:cs typeface="Times New Roman"/>
                        </a:rPr>
                        <a:t>(Include Most Important Data)</a:t>
                      </a:r>
                      <a:endParaRPr lang="en-US" sz="1100" baseline="0" dirty="0">
                        <a:solidFill>
                          <a:srgbClr val="37812B"/>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baseline="0">
                          <a:solidFill>
                            <a:srgbClr val="37812B"/>
                          </a:solidFill>
                          <a:effectLst/>
                          <a:latin typeface="Franklin Gothic Book"/>
                          <a:ea typeface="Calibri"/>
                          <a:cs typeface="Times New Roman"/>
                        </a:rPr>
                        <a:t>Needs Improvement</a:t>
                      </a:r>
                      <a:endParaRPr lang="en-US" sz="1100" baseline="0">
                        <a:solidFill>
                          <a:srgbClr val="37812B"/>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baseline="0">
                          <a:solidFill>
                            <a:srgbClr val="37812B"/>
                          </a:solidFill>
                          <a:effectLst/>
                          <a:latin typeface="Franklin Gothic Book"/>
                          <a:ea typeface="Calibri"/>
                          <a:cs typeface="Times New Roman"/>
                        </a:rPr>
                        <a:t>Meets Standards</a:t>
                      </a:r>
                      <a:endParaRPr lang="en-US" sz="1100" baseline="0">
                        <a:solidFill>
                          <a:srgbClr val="37812B"/>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baseline="0" dirty="0">
                          <a:solidFill>
                            <a:srgbClr val="37812B"/>
                          </a:solidFill>
                          <a:effectLst/>
                          <a:latin typeface="Franklin Gothic Book"/>
                          <a:ea typeface="Calibri"/>
                          <a:cs typeface="Times New Roman"/>
                        </a:rPr>
                        <a:t>Exceeds Standards</a:t>
                      </a:r>
                      <a:endParaRPr lang="en-US" sz="1100" baseline="0" dirty="0">
                        <a:solidFill>
                          <a:srgbClr val="37812B"/>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1. Number of students (2,647) receiving library instruction [report #2 above, report #1 is similar]</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X</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 </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 </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2.</a:t>
                      </a:r>
                      <a:r>
                        <a:rPr lang="en-US" sz="1100" baseline="0" dirty="0">
                          <a:solidFill>
                            <a:srgbClr val="FF0000"/>
                          </a:solidFill>
                          <a:effectLst/>
                          <a:latin typeface="Calibri"/>
                          <a:ea typeface="Calibri"/>
                          <a:cs typeface="Times New Roman"/>
                        </a:rPr>
                        <a:t> </a:t>
                      </a:r>
                      <a:r>
                        <a:rPr lang="en-US" sz="1100" baseline="0" dirty="0">
                          <a:solidFill>
                            <a:srgbClr val="FF0000"/>
                          </a:solidFill>
                          <a:effectLst/>
                          <a:latin typeface="Franklin Gothic Book"/>
                          <a:ea typeface="Calibri"/>
                          <a:cs typeface="Times New Roman"/>
                        </a:rPr>
                        <a:t>Total Staff FTE (11) [report #2 above, report #1 is similar]</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X</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 </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 </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3.</a:t>
                      </a:r>
                      <a:r>
                        <a:rPr lang="en-US" sz="1100" baseline="0" dirty="0">
                          <a:solidFill>
                            <a:srgbClr val="FF0000"/>
                          </a:solidFill>
                          <a:effectLst/>
                          <a:latin typeface="Calibri"/>
                          <a:ea typeface="Calibri"/>
                          <a:cs typeface="Times New Roman"/>
                        </a:rPr>
                        <a:t> </a:t>
                      </a:r>
                      <a:r>
                        <a:rPr lang="en-US" sz="1100" baseline="0" dirty="0">
                          <a:solidFill>
                            <a:srgbClr val="FF0000"/>
                          </a:solidFill>
                          <a:effectLst/>
                          <a:latin typeface="Franklin Gothic Book"/>
                          <a:ea typeface="Calibri"/>
                          <a:cs typeface="Times New Roman"/>
                        </a:rPr>
                        <a:t>Total Library Materials Expenditures ($121,700) [report #2 above, report #1 is similar]</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X</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 </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 </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4.Number of regular database searches (73,740) [report #2 above]</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 </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a:solidFill>
                            <a:srgbClr val="FF0000"/>
                          </a:solidFill>
                          <a:effectLst/>
                          <a:latin typeface="Franklin Gothic Book"/>
                          <a:ea typeface="Calibri"/>
                          <a:cs typeface="Times New Roman"/>
                        </a:rPr>
                        <a:t>X</a:t>
                      </a:r>
                      <a:endParaRPr lang="en-US" sz="1100" baseline="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aseline="0" dirty="0">
                          <a:solidFill>
                            <a:srgbClr val="FF0000"/>
                          </a:solidFill>
                          <a:effectLst/>
                          <a:latin typeface="Franklin Gothic Book"/>
                          <a:ea typeface="Calibri"/>
                          <a:cs typeface="Times New Roman"/>
                        </a:rPr>
                        <a:t> </a:t>
                      </a:r>
                      <a:endParaRPr lang="en-US" sz="1100" baseline="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51163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00200"/>
            <a:ext cx="8407893" cy="5029200"/>
          </a:xfrm>
        </p:spPr>
        <p:txBody>
          <a:bodyPr>
            <a:normAutofit/>
          </a:bodyPr>
          <a:lstStyle/>
          <a:p>
            <a:pPr marL="45720" lvl="0" indent="0">
              <a:buNone/>
            </a:pPr>
            <a:r>
              <a:rPr lang="en-US" sz="1600" b="1" dirty="0" smtClean="0">
                <a:solidFill>
                  <a:srgbClr val="37812B"/>
                </a:solidFill>
              </a:rPr>
              <a:t>3. (If applicable) If any area “Needs </a:t>
            </a:r>
            <a:r>
              <a:rPr lang="en-US" sz="1600" b="1" dirty="0">
                <a:solidFill>
                  <a:srgbClr val="37812B"/>
                </a:solidFill>
              </a:rPr>
              <a:t>Improvement,” please explain </a:t>
            </a:r>
            <a:r>
              <a:rPr lang="en-US" sz="1600" b="1" dirty="0" smtClean="0">
                <a:solidFill>
                  <a:srgbClr val="37812B"/>
                </a:solidFill>
              </a:rPr>
              <a:t>why</a:t>
            </a:r>
            <a:r>
              <a:rPr lang="en-US" sz="1600" b="1" dirty="0">
                <a:solidFill>
                  <a:srgbClr val="37812B"/>
                </a:solidFill>
              </a:rPr>
              <a:t> </a:t>
            </a:r>
            <a:r>
              <a:rPr lang="en-US" sz="1600" b="1" dirty="0" smtClean="0">
                <a:solidFill>
                  <a:srgbClr val="37812B"/>
                </a:solidFill>
              </a:rPr>
              <a:t>(i.e.</a:t>
            </a:r>
            <a:br>
              <a:rPr lang="en-US" sz="1600" b="1" dirty="0" smtClean="0">
                <a:solidFill>
                  <a:srgbClr val="37812B"/>
                </a:solidFill>
              </a:rPr>
            </a:br>
            <a:r>
              <a:rPr lang="en-US" sz="1600" b="1" dirty="0" smtClean="0">
                <a:solidFill>
                  <a:srgbClr val="37812B"/>
                </a:solidFill>
              </a:rPr>
              <a:t>    Analysis).</a:t>
            </a:r>
            <a:endParaRPr lang="en-US" sz="1600" dirty="0" smtClean="0">
              <a:solidFill>
                <a:schemeClr val="tx1"/>
              </a:solidFill>
            </a:endParaRPr>
          </a:p>
          <a:p>
            <a:pPr marL="45720" indent="0">
              <a:buNone/>
            </a:pPr>
            <a:endParaRPr lang="en-US" sz="1600" dirty="0" smtClean="0">
              <a:solidFill>
                <a:schemeClr val="tx1"/>
              </a:solidFill>
            </a:endParaRPr>
          </a:p>
          <a:p>
            <a:pPr marL="45720" indent="0">
              <a:buNone/>
            </a:pPr>
            <a:r>
              <a:rPr lang="en-US" sz="1600" dirty="0" smtClean="0">
                <a:solidFill>
                  <a:schemeClr val="tx1"/>
                </a:solidFill>
              </a:rPr>
              <a:t>Remember that people who are not familiar with your department may not readily understand why improvement is needed in identified areas. This area will serve as an explanation to an external reviewer of why improvement is needed.</a:t>
            </a:r>
          </a:p>
          <a:p>
            <a:pPr marL="45720" indent="0">
              <a:buNone/>
            </a:pPr>
            <a:endParaRPr lang="en-US" sz="1600" b="1" dirty="0">
              <a:solidFill>
                <a:schemeClr val="tx1"/>
              </a:solidFill>
            </a:endParaRPr>
          </a:p>
          <a:p>
            <a:pPr marL="45720" lvl="0" indent="0">
              <a:buNone/>
            </a:pPr>
            <a:r>
              <a:rPr lang="en-US" sz="1600" u="sng" dirty="0">
                <a:solidFill>
                  <a:srgbClr val="FF0000"/>
                </a:solidFill>
              </a:rPr>
              <a:t>Sample Response</a:t>
            </a:r>
            <a:r>
              <a:rPr lang="en-US" sz="1600" dirty="0">
                <a:solidFill>
                  <a:srgbClr val="FF0000"/>
                </a:solidFill>
              </a:rPr>
              <a:t>:</a:t>
            </a:r>
            <a:endParaRPr lang="en-US" sz="1600" u="sng" dirty="0">
              <a:hlinkClick r:id="rId2"/>
            </a:endParaRPr>
          </a:p>
          <a:p>
            <a:pPr marL="45720" indent="0">
              <a:buNone/>
            </a:pPr>
            <a:r>
              <a:rPr lang="en-US" sz="1600" dirty="0">
                <a:solidFill>
                  <a:srgbClr val="FF0000"/>
                </a:solidFill>
              </a:rPr>
              <a:t>For items 1, 2, and 3 above the SACSCOC off-site review team during the latest reaffirmation determined that AC did not meet the four library standards. The on-site review team determined that AC did minimally meet the standards but voiced concern about them. Total library materials expenditures have remained frozen for many years despite yearly inflation. Total library staff has declined by 50% in the last 12 years. The number of students who receive library instruction is less than a third of what it needs to be. </a:t>
            </a:r>
            <a:endParaRPr lang="en-US" sz="1600" dirty="0" smtClean="0">
              <a:solidFill>
                <a:srgbClr val="FF0000"/>
              </a:solidFill>
            </a:endParaRPr>
          </a:p>
          <a:p>
            <a:pPr marL="45720" indent="0">
              <a:buNone/>
            </a:pPr>
            <a:endParaRPr lang="en-US" sz="1900" b="1" dirty="0">
              <a:solidFill>
                <a:srgbClr val="FF0000"/>
              </a:solidFill>
            </a:endParaRPr>
          </a:p>
          <a:p>
            <a:pPr marL="45720" indent="0">
              <a:buNone/>
            </a:pPr>
            <a:endParaRPr lang="en-US" sz="1900" b="1" dirty="0" smtClean="0">
              <a:solidFill>
                <a:srgbClr val="FF0000"/>
              </a:solidFill>
            </a:endParaRPr>
          </a:p>
          <a:p>
            <a:pPr marL="45720" indent="0">
              <a:buNone/>
            </a:pPr>
            <a:endParaRPr lang="en-US" sz="19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a:t>II: Existing Data (</a:t>
            </a:r>
            <a:r>
              <a:rPr lang="en-US" b="1" i="1" u="sng" dirty="0"/>
              <a:t>Not</a:t>
            </a:r>
            <a:r>
              <a:rPr lang="en-US" b="1" i="1" dirty="0"/>
              <a:t> Survey, Focus Groups, and/or Interviews)</a:t>
            </a:r>
            <a:br>
              <a:rPr lang="en-US" b="1" i="1" dirty="0"/>
            </a:br>
            <a:endParaRPr lang="en-US" dirty="0"/>
          </a:p>
        </p:txBody>
      </p:sp>
      <p:sp>
        <p:nvSpPr>
          <p:cNvPr id="5" name="Rectangle 4"/>
          <p:cNvSpPr/>
          <p:nvPr/>
        </p:nvSpPr>
        <p:spPr>
          <a:xfrm>
            <a:off x="533400" y="21717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3269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534400" cy="5029200"/>
          </a:xfrm>
        </p:spPr>
        <p:txBody>
          <a:bodyPr>
            <a:normAutofit fontScale="92500" lnSpcReduction="20000"/>
          </a:bodyPr>
          <a:lstStyle/>
          <a:p>
            <a:pPr marL="45720" lvl="0" indent="0">
              <a:buNone/>
            </a:pPr>
            <a:r>
              <a:rPr lang="en-US" sz="1700" b="1" dirty="0" smtClean="0">
                <a:solidFill>
                  <a:srgbClr val="37812B"/>
                </a:solidFill>
              </a:rPr>
              <a:t>4. (If applicable) Based on </a:t>
            </a:r>
            <a:r>
              <a:rPr lang="en-US" sz="1700" b="1" dirty="0">
                <a:solidFill>
                  <a:srgbClr val="37812B"/>
                </a:solidFill>
              </a:rPr>
              <a:t>the data above, what </a:t>
            </a:r>
            <a:r>
              <a:rPr lang="en-US" sz="1700" b="1" dirty="0" smtClean="0">
                <a:solidFill>
                  <a:srgbClr val="37812B"/>
                </a:solidFill>
              </a:rPr>
              <a:t>changes do </a:t>
            </a:r>
          </a:p>
          <a:p>
            <a:pPr marL="45720" lvl="0" indent="0">
              <a:buNone/>
            </a:pPr>
            <a:r>
              <a:rPr lang="en-US" sz="1700" b="1" dirty="0">
                <a:solidFill>
                  <a:srgbClr val="37812B"/>
                </a:solidFill>
              </a:rPr>
              <a:t> </a:t>
            </a:r>
            <a:r>
              <a:rPr lang="en-US" sz="1700" b="1" dirty="0" smtClean="0">
                <a:solidFill>
                  <a:srgbClr val="37812B"/>
                </a:solidFill>
              </a:rPr>
              <a:t>   you recommend (i.e. Action Plan)?</a:t>
            </a:r>
            <a:endParaRPr lang="en-US" sz="1700" dirty="0">
              <a:solidFill>
                <a:srgbClr val="37812B"/>
              </a:solidFill>
            </a:endParaRPr>
          </a:p>
          <a:p>
            <a:pPr marL="45720" indent="0">
              <a:buNone/>
            </a:pPr>
            <a:endParaRPr lang="en-US" sz="1900" dirty="0">
              <a:solidFill>
                <a:schemeClr val="tx1"/>
              </a:solidFill>
            </a:endParaRPr>
          </a:p>
          <a:p>
            <a:pPr marL="331470" lvl="2" indent="-285750">
              <a:buClr>
                <a:schemeClr val="accent1"/>
              </a:buClr>
            </a:pPr>
            <a:r>
              <a:rPr lang="en-US" sz="1700" dirty="0" smtClean="0">
                <a:solidFill>
                  <a:schemeClr val="tx1"/>
                </a:solidFill>
              </a:rPr>
              <a:t>If </a:t>
            </a:r>
            <a:r>
              <a:rPr lang="en-US" sz="1700" dirty="0">
                <a:solidFill>
                  <a:schemeClr val="tx1"/>
                </a:solidFill>
              </a:rPr>
              <a:t>you mark something as “Needs Improvement” explain why improvement is needed. </a:t>
            </a:r>
            <a:r>
              <a:rPr lang="en-US" sz="1700" dirty="0" smtClean="0">
                <a:solidFill>
                  <a:schemeClr val="tx1"/>
                </a:solidFill>
              </a:rPr>
              <a:t>You may also discuss any other recommended changes even if the data “Meets Standards.”</a:t>
            </a:r>
            <a:r>
              <a:rPr lang="en-US" sz="1700" dirty="0">
                <a:solidFill>
                  <a:schemeClr val="tx1"/>
                </a:solidFill>
              </a:rPr>
              <a:t> </a:t>
            </a:r>
          </a:p>
          <a:p>
            <a:pPr marL="331470" lvl="2" indent="-285750">
              <a:buClr>
                <a:schemeClr val="accent1"/>
              </a:buClr>
            </a:pPr>
            <a:r>
              <a:rPr lang="en-US" sz="1700" dirty="0" smtClean="0">
                <a:solidFill>
                  <a:schemeClr val="tx1"/>
                </a:solidFill>
              </a:rPr>
              <a:t>In your action plan, try to avoid vague statements (e.g. “we will improve in this area”, “we will get more people to do xyz”, etc.) To guide yourself, you may consider asking yourself the following questions: who will enact this change? What is the change that will produce the desired effect? Is their cost associated with this change? What is the proposed timeframe for the change? </a:t>
            </a:r>
            <a:endParaRPr lang="en-US" sz="1700" dirty="0">
              <a:solidFill>
                <a:schemeClr val="tx1"/>
              </a:solidFill>
            </a:endParaRPr>
          </a:p>
          <a:p>
            <a:pPr marL="45720" indent="0">
              <a:buNone/>
            </a:pPr>
            <a:endParaRPr lang="en-US" sz="1900" b="1" dirty="0">
              <a:solidFill>
                <a:schemeClr val="tx1"/>
              </a:solidFill>
            </a:endParaRPr>
          </a:p>
          <a:p>
            <a:pPr marL="45720" lvl="0" indent="0">
              <a:buNone/>
            </a:pPr>
            <a:r>
              <a:rPr lang="en-US" sz="1700" u="sng" dirty="0">
                <a:solidFill>
                  <a:srgbClr val="FF0000"/>
                </a:solidFill>
              </a:rPr>
              <a:t>Sample Response</a:t>
            </a:r>
            <a:r>
              <a:rPr lang="en-US" sz="1700" dirty="0">
                <a:solidFill>
                  <a:srgbClr val="FF0000"/>
                </a:solidFill>
              </a:rPr>
              <a:t>:</a:t>
            </a:r>
            <a:endParaRPr lang="en-US" sz="1700" u="sng" dirty="0">
              <a:hlinkClick r:id="rId2"/>
            </a:endParaRPr>
          </a:p>
          <a:p>
            <a:pPr marL="45720" indent="0">
              <a:buNone/>
            </a:pPr>
            <a:r>
              <a:rPr lang="en-US" sz="1700" dirty="0" smtClean="0">
                <a:solidFill>
                  <a:srgbClr val="FF0000"/>
                </a:solidFill>
              </a:rPr>
              <a:t>Some </a:t>
            </a:r>
            <a:r>
              <a:rPr lang="en-US" sz="1700" dirty="0">
                <a:solidFill>
                  <a:srgbClr val="FF0000"/>
                </a:solidFill>
              </a:rPr>
              <a:t>of the need for improvement could be met with more robust asynchronous instruction via AC’s learning management system, but that would require a more robust partnership with faculty who share the values for information literacy that is missing now</a:t>
            </a:r>
            <a:r>
              <a:rPr lang="en-US" sz="1700" dirty="0" smtClean="0">
                <a:solidFill>
                  <a:srgbClr val="FF0000"/>
                </a:solidFill>
              </a:rPr>
              <a:t>. </a:t>
            </a:r>
            <a:r>
              <a:rPr lang="en-US" sz="1700" dirty="0">
                <a:solidFill>
                  <a:srgbClr val="FF0000"/>
                </a:solidFill>
              </a:rPr>
              <a:t>No. Item 4 above would increase if more faculty members made assignments requiring library research. Faculty doing so has noticeably declined during the last decade. Library staff is placing more emphasis on embedding library services in the learning management system in an effort to make it easier for faculty to make information research assignments.</a:t>
            </a:r>
          </a:p>
          <a:p>
            <a:pPr marL="45720" indent="0">
              <a:buNone/>
            </a:pPr>
            <a:endParaRPr lang="en-US" sz="2300" dirty="0">
              <a:solidFill>
                <a:srgbClr val="FF0000"/>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a:t>II: Existing Data (</a:t>
            </a:r>
            <a:r>
              <a:rPr lang="en-US" b="1" i="1" u="sng" dirty="0"/>
              <a:t>Not</a:t>
            </a:r>
            <a:r>
              <a:rPr lang="en-US" b="1" i="1" dirty="0"/>
              <a:t> Survey, Focus Groups, and/or Interviews)</a:t>
            </a:r>
            <a:br>
              <a:rPr lang="en-US" b="1" i="1" dirty="0"/>
            </a:br>
            <a:endParaRPr lang="en-US" dirty="0"/>
          </a:p>
        </p:txBody>
      </p:sp>
      <p:sp>
        <p:nvSpPr>
          <p:cNvPr id="5" name="Rectangle 4"/>
          <p:cNvSpPr/>
          <p:nvPr/>
        </p:nvSpPr>
        <p:spPr>
          <a:xfrm>
            <a:off x="732692" y="20955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0088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719070"/>
            <a:ext cx="8839199" cy="5138929"/>
          </a:xfrm>
        </p:spPr>
        <p:txBody>
          <a:bodyPr>
            <a:normAutofit fontScale="62500" lnSpcReduction="20000"/>
          </a:bodyPr>
          <a:lstStyle/>
          <a:p>
            <a:r>
              <a:rPr lang="en-US" dirty="0" smtClean="0">
                <a:solidFill>
                  <a:schemeClr val="tx1"/>
                </a:solidFill>
                <a:hlinkClick r:id="rId2"/>
              </a:rPr>
              <a:t>AC </a:t>
            </a:r>
            <a:r>
              <a:rPr lang="en-US" dirty="0" err="1" smtClean="0">
                <a:solidFill>
                  <a:schemeClr val="tx1"/>
                </a:solidFill>
                <a:hlinkClick r:id="rId2"/>
              </a:rPr>
              <a:t>Databook</a:t>
            </a:r>
            <a:r>
              <a:rPr lang="en-US" dirty="0" smtClean="0">
                <a:solidFill>
                  <a:schemeClr val="tx1"/>
                </a:solidFill>
              </a:rPr>
              <a:t> – Headcounts and Success Information</a:t>
            </a:r>
          </a:p>
          <a:p>
            <a:r>
              <a:rPr lang="en-US" dirty="0" smtClean="0">
                <a:solidFill>
                  <a:schemeClr val="tx1"/>
                </a:solidFill>
                <a:hlinkClick r:id="rId3"/>
              </a:rPr>
              <a:t>Census Bureau </a:t>
            </a:r>
            <a:r>
              <a:rPr lang="en-US" dirty="0" err="1" smtClean="0">
                <a:solidFill>
                  <a:schemeClr val="tx1"/>
                </a:solidFill>
                <a:hlinkClick r:id="rId3"/>
              </a:rPr>
              <a:t>Quickfacts</a:t>
            </a:r>
            <a:r>
              <a:rPr lang="en-US" dirty="0" smtClean="0">
                <a:solidFill>
                  <a:schemeClr val="tx1"/>
                </a:solidFill>
              </a:rPr>
              <a:t> and </a:t>
            </a:r>
            <a:r>
              <a:rPr lang="en-US" dirty="0" smtClean="0">
                <a:solidFill>
                  <a:schemeClr val="tx1"/>
                </a:solidFill>
                <a:hlinkClick r:id="rId4"/>
              </a:rPr>
              <a:t>American Fact Finder</a:t>
            </a:r>
            <a:r>
              <a:rPr lang="en-US" dirty="0" smtClean="0">
                <a:solidFill>
                  <a:schemeClr val="tx1"/>
                </a:solidFill>
              </a:rPr>
              <a:t> – Understand area demographics</a:t>
            </a:r>
            <a:endParaRPr lang="en-US" dirty="0">
              <a:solidFill>
                <a:schemeClr val="tx1"/>
              </a:solidFill>
            </a:endParaRPr>
          </a:p>
          <a:p>
            <a:r>
              <a:rPr lang="en-US" dirty="0">
                <a:solidFill>
                  <a:schemeClr val="tx1"/>
                </a:solidFill>
                <a:hlinkClick r:id="rId5"/>
              </a:rPr>
              <a:t>College Measures </a:t>
            </a:r>
            <a:r>
              <a:rPr lang="en-US" dirty="0">
                <a:solidFill>
                  <a:schemeClr val="tx1"/>
                </a:solidFill>
              </a:rPr>
              <a:t>– “2-Year data tool” allows you to view AC’s rank in National </a:t>
            </a:r>
            <a:r>
              <a:rPr lang="en-US" dirty="0" smtClean="0">
                <a:solidFill>
                  <a:schemeClr val="tx1"/>
                </a:solidFill>
              </a:rPr>
              <a:t>Percentiles; </a:t>
            </a:r>
            <a:r>
              <a:rPr lang="en-US" dirty="0">
                <a:solidFill>
                  <a:schemeClr val="tx1"/>
                </a:solidFill>
              </a:rPr>
              <a:t>“Economic Success Metrics Program” allows you to select </a:t>
            </a:r>
            <a:r>
              <a:rPr lang="en-US" dirty="0">
                <a:solidFill>
                  <a:schemeClr val="tx1"/>
                </a:solidFill>
                <a:hlinkClick r:id="rId6"/>
              </a:rPr>
              <a:t>Texas</a:t>
            </a:r>
            <a:r>
              <a:rPr lang="en-US" dirty="0">
                <a:solidFill>
                  <a:schemeClr val="tx1"/>
                </a:solidFill>
              </a:rPr>
              <a:t> and then view </a:t>
            </a:r>
            <a:r>
              <a:rPr lang="en-US" dirty="0" smtClean="0">
                <a:solidFill>
                  <a:schemeClr val="tx1"/>
                </a:solidFill>
              </a:rPr>
              <a:t>program-specific information</a:t>
            </a:r>
            <a:endParaRPr lang="en-US" dirty="0">
              <a:solidFill>
                <a:schemeClr val="tx1"/>
              </a:solidFill>
            </a:endParaRPr>
          </a:p>
          <a:p>
            <a:r>
              <a:rPr lang="en-US" dirty="0">
                <a:solidFill>
                  <a:schemeClr val="tx1"/>
                </a:solidFill>
                <a:hlinkClick r:id="rId7"/>
              </a:rPr>
              <a:t>Compare College </a:t>
            </a:r>
            <a:r>
              <a:rPr lang="en-US" dirty="0" err="1">
                <a:solidFill>
                  <a:schemeClr val="tx1"/>
                </a:solidFill>
                <a:hlinkClick r:id="rId7"/>
              </a:rPr>
              <a:t>Tx</a:t>
            </a:r>
            <a:r>
              <a:rPr lang="en-US" dirty="0">
                <a:solidFill>
                  <a:schemeClr val="tx1"/>
                </a:solidFill>
              </a:rPr>
              <a:t> – Compares cost, student demographics, earnings, </a:t>
            </a:r>
            <a:r>
              <a:rPr lang="en-US" dirty="0" smtClean="0">
                <a:solidFill>
                  <a:schemeClr val="tx1"/>
                </a:solidFill>
              </a:rPr>
              <a:t>etc</a:t>
            </a:r>
            <a:r>
              <a:rPr lang="en-US" dirty="0">
                <a:solidFill>
                  <a:schemeClr val="tx1"/>
                </a:solidFill>
              </a:rPr>
              <a:t>. to other colleges</a:t>
            </a:r>
          </a:p>
          <a:p>
            <a:r>
              <a:rPr lang="en-US" dirty="0">
                <a:solidFill>
                  <a:schemeClr val="tx1"/>
                </a:solidFill>
                <a:hlinkClick r:id="rId8"/>
              </a:rPr>
              <a:t>CREWS</a:t>
            </a:r>
            <a:r>
              <a:rPr lang="en-US" dirty="0">
                <a:solidFill>
                  <a:schemeClr val="tx1"/>
                </a:solidFill>
              </a:rPr>
              <a:t> – Labor outcomes (wages, loan, tuition, and SAT information</a:t>
            </a:r>
            <a:r>
              <a:rPr lang="en-US" dirty="0" smtClean="0">
                <a:solidFill>
                  <a:schemeClr val="tx1"/>
                </a:solidFill>
              </a:rPr>
              <a:t>)</a:t>
            </a:r>
            <a:endParaRPr lang="en-US" dirty="0" smtClean="0">
              <a:solidFill>
                <a:schemeClr val="tx1"/>
              </a:solidFill>
              <a:hlinkClick r:id="rId9"/>
            </a:endParaRPr>
          </a:p>
          <a:p>
            <a:r>
              <a:rPr lang="en-US" dirty="0" err="1" smtClean="0">
                <a:solidFill>
                  <a:schemeClr val="tx1"/>
                </a:solidFill>
                <a:hlinkClick r:id="rId9"/>
              </a:rPr>
              <a:t>Educause</a:t>
            </a:r>
            <a:r>
              <a:rPr lang="en-US" dirty="0" smtClean="0">
                <a:solidFill>
                  <a:schemeClr val="tx1"/>
                </a:solidFill>
                <a:hlinkClick r:id="rId9"/>
              </a:rPr>
              <a:t> </a:t>
            </a:r>
            <a:r>
              <a:rPr lang="en-US" dirty="0" smtClean="0">
                <a:solidFill>
                  <a:schemeClr val="tx1"/>
                </a:solidFill>
              </a:rPr>
              <a:t>– Contains info. including some data related to</a:t>
            </a:r>
            <a:r>
              <a:rPr lang="en-US" dirty="0">
                <a:solidFill>
                  <a:schemeClr val="tx1"/>
                </a:solidFill>
              </a:rPr>
              <a:t> </a:t>
            </a:r>
            <a:r>
              <a:rPr lang="en-US" dirty="0" smtClean="0">
                <a:solidFill>
                  <a:schemeClr val="tx1"/>
                </a:solidFill>
              </a:rPr>
              <a:t>the “campus-wide uses of IT for academic, administrative, research, and business purposes, as well as issues such as governance, policy, and cybersecurity”.</a:t>
            </a:r>
            <a:r>
              <a:rPr lang="en-US" dirty="0" smtClean="0">
                <a:solidFill>
                  <a:schemeClr val="tx1"/>
                </a:solidFill>
                <a:hlinkClick r:id="rId10"/>
              </a:rPr>
              <a:t> </a:t>
            </a:r>
          </a:p>
          <a:p>
            <a:r>
              <a:rPr lang="en-US" dirty="0" smtClean="0">
                <a:solidFill>
                  <a:schemeClr val="tx1"/>
                </a:solidFill>
                <a:hlinkClick r:id="rId10"/>
              </a:rPr>
              <a:t>IPEDS</a:t>
            </a:r>
            <a:r>
              <a:rPr lang="en-US" dirty="0" smtClean="0">
                <a:solidFill>
                  <a:schemeClr val="tx1"/>
                </a:solidFill>
              </a:rPr>
              <a:t> – Cost and net price of attendance; financial aid; enrollment; retention; completion; human resource information; finance information (can compare institutions)</a:t>
            </a:r>
          </a:p>
          <a:p>
            <a:r>
              <a:rPr lang="en-US" dirty="0">
                <a:solidFill>
                  <a:schemeClr val="tx1"/>
                </a:solidFill>
                <a:hlinkClick r:id="rId11"/>
              </a:rPr>
              <a:t>Labor Market and Career Information</a:t>
            </a:r>
            <a:r>
              <a:rPr lang="en-US" dirty="0">
                <a:solidFill>
                  <a:schemeClr val="tx1"/>
                </a:solidFill>
              </a:rPr>
              <a:t>- Information on careers, educational training, and jobs</a:t>
            </a:r>
          </a:p>
          <a:p>
            <a:r>
              <a:rPr lang="en-US" dirty="0">
                <a:solidFill>
                  <a:schemeClr val="tx1"/>
                </a:solidFill>
                <a:hlinkClick r:id="rId12"/>
              </a:rPr>
              <a:t>NCES</a:t>
            </a:r>
            <a:r>
              <a:rPr lang="en-US" dirty="0">
                <a:solidFill>
                  <a:schemeClr val="tx1"/>
                </a:solidFill>
              </a:rPr>
              <a:t> – View institutional data (e.g. campus security, default rates, financial aid, etc.) </a:t>
            </a:r>
          </a:p>
          <a:p>
            <a:r>
              <a:rPr lang="en-US" dirty="0">
                <a:solidFill>
                  <a:schemeClr val="tx1"/>
                </a:solidFill>
                <a:hlinkClick r:id="rId13"/>
              </a:rPr>
              <a:t>Perkins data </a:t>
            </a:r>
            <a:r>
              <a:rPr lang="en-US" dirty="0">
                <a:solidFill>
                  <a:schemeClr val="tx1"/>
                </a:solidFill>
              </a:rPr>
              <a:t>– State performance (enrollment, nontraditional, etc.) as compared to state targets for Perkins </a:t>
            </a:r>
            <a:r>
              <a:rPr lang="en-US" dirty="0" smtClean="0">
                <a:solidFill>
                  <a:schemeClr val="tx1"/>
                </a:solidFill>
              </a:rPr>
              <a:t>programs</a:t>
            </a:r>
            <a:endParaRPr lang="en-US" dirty="0" smtClean="0">
              <a:solidFill>
                <a:schemeClr val="tx1"/>
              </a:solidFill>
              <a:hlinkClick r:id="rId14"/>
            </a:endParaRPr>
          </a:p>
          <a:p>
            <a:r>
              <a:rPr lang="en-US" dirty="0" smtClean="0">
                <a:solidFill>
                  <a:schemeClr val="tx1"/>
                </a:solidFill>
                <a:hlinkClick r:id="rId14"/>
              </a:rPr>
              <a:t>THECB Accountability Data </a:t>
            </a:r>
            <a:r>
              <a:rPr lang="en-US" dirty="0" smtClean="0">
                <a:solidFill>
                  <a:schemeClr val="tx1"/>
                </a:solidFill>
              </a:rPr>
              <a:t>– Participation(e.g. headcount); success (e.g. graduation, persistence, dev. education, awards); institutional efficiency/effectiveness (e.g. operating expense, faculty information, FTE Student/FTE faculty ratio, funds per FTE student); success points (e.g. readiness, first level course pass rates, complete full-time)</a:t>
            </a:r>
          </a:p>
          <a:p>
            <a:r>
              <a:rPr lang="en-US" dirty="0" smtClean="0">
                <a:solidFill>
                  <a:schemeClr val="tx1"/>
                </a:solidFill>
                <a:hlinkClick r:id="rId15"/>
              </a:rPr>
              <a:t>THECB </a:t>
            </a:r>
            <a:r>
              <a:rPr lang="en-US" dirty="0" err="1" smtClean="0">
                <a:solidFill>
                  <a:schemeClr val="tx1"/>
                </a:solidFill>
                <a:hlinkClick r:id="rId15"/>
              </a:rPr>
              <a:t>Almenac</a:t>
            </a:r>
            <a:r>
              <a:rPr lang="en-US" dirty="0" smtClean="0">
                <a:solidFill>
                  <a:schemeClr val="tx1"/>
                </a:solidFill>
              </a:rPr>
              <a:t> – View AC information such as dual credit measures, enrollment rates, graduation, etc.</a:t>
            </a:r>
          </a:p>
          <a:p>
            <a:r>
              <a:rPr lang="en-US" dirty="0" smtClean="0">
                <a:solidFill>
                  <a:schemeClr val="tx1"/>
                </a:solidFill>
                <a:hlinkClick r:id="rId16"/>
              </a:rPr>
              <a:t>THECB Follow-up Reports</a:t>
            </a:r>
            <a:r>
              <a:rPr lang="en-US" dirty="0" smtClean="0">
                <a:solidFill>
                  <a:schemeClr val="tx1"/>
                </a:solidFill>
              </a:rPr>
              <a:t> – Contains information on where AC students go post-AC experience</a:t>
            </a:r>
          </a:p>
          <a:p>
            <a:r>
              <a:rPr lang="en-US" dirty="0" smtClean="0">
                <a:solidFill>
                  <a:schemeClr val="tx1"/>
                </a:solidFill>
                <a:hlinkClick r:id="rId17"/>
              </a:rPr>
              <a:t>THECB Other Links from Main Data page</a:t>
            </a:r>
            <a:r>
              <a:rPr lang="en-US" dirty="0" smtClean="0">
                <a:solidFill>
                  <a:schemeClr val="tx1"/>
                </a:solidFill>
              </a:rPr>
              <a:t> </a:t>
            </a:r>
          </a:p>
          <a:p>
            <a:r>
              <a:rPr lang="en-US" dirty="0" smtClean="0">
                <a:solidFill>
                  <a:schemeClr val="tx1"/>
                </a:solidFill>
                <a:hlinkClick r:id="rId18"/>
              </a:rPr>
              <a:t>Tracer</a:t>
            </a:r>
            <a:r>
              <a:rPr lang="en-US" dirty="0" smtClean="0">
                <a:solidFill>
                  <a:schemeClr val="tx1"/>
                </a:solidFill>
              </a:rPr>
              <a:t>  - Texas Workforce Commission information on employment/wage information. Other data links also available from the </a:t>
            </a:r>
            <a:r>
              <a:rPr lang="en-US" dirty="0" smtClean="0">
                <a:solidFill>
                  <a:schemeClr val="tx1"/>
                </a:solidFill>
                <a:hlinkClick r:id="rId11"/>
              </a:rPr>
              <a:t>LMCI Web site</a:t>
            </a:r>
            <a:r>
              <a:rPr lang="en-US" dirty="0" smtClean="0">
                <a:solidFill>
                  <a:schemeClr val="tx1"/>
                </a:solidFill>
              </a:rPr>
              <a:t>.</a:t>
            </a:r>
          </a:p>
        </p:txBody>
      </p:sp>
      <p:sp>
        <p:nvSpPr>
          <p:cNvPr id="3" name="Title 2"/>
          <p:cNvSpPr>
            <a:spLocks noGrp="1"/>
          </p:cNvSpPr>
          <p:nvPr>
            <p:ph type="title"/>
          </p:nvPr>
        </p:nvSpPr>
        <p:spPr/>
        <p:txBody>
          <a:bodyPr/>
          <a:lstStyle/>
          <a:p>
            <a:r>
              <a:rPr lang="en-US" dirty="0" smtClean="0"/>
              <a:t>Some Quantitative Data source links</a:t>
            </a:r>
            <a:br>
              <a:rPr lang="en-US" dirty="0" smtClean="0"/>
            </a:br>
            <a:r>
              <a:rPr lang="en-US" sz="1200" dirty="0" smtClean="0"/>
              <a:t>These sources May Be useful in Completing Section II</a:t>
            </a:r>
            <a:br>
              <a:rPr lang="en-US" sz="1200" dirty="0" smtClean="0"/>
            </a:br>
            <a:r>
              <a:rPr lang="en-US" sz="1200" dirty="0" smtClean="0"/>
              <a:t>Topics More Specific to your area may be found via Internet/Library Research</a:t>
            </a:r>
            <a:endParaRPr lang="en-US" sz="1200" dirty="0"/>
          </a:p>
        </p:txBody>
      </p:sp>
    </p:spTree>
    <p:extLst>
      <p:ext uri="{BB962C8B-B14F-4D97-AF65-F5344CB8AC3E}">
        <p14:creationId xmlns:p14="http://schemas.microsoft.com/office/powerpoint/2010/main" val="2563420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800" dirty="0">
                <a:solidFill>
                  <a:srgbClr val="37812B"/>
                </a:solidFill>
              </a:rPr>
              <a:t>PART A:</a:t>
            </a:r>
          </a:p>
          <a:p>
            <a:pPr marL="45720" lvl="0" indent="0">
              <a:buNone/>
            </a:pPr>
            <a:r>
              <a:rPr lang="en-US" sz="1600" b="1" dirty="0" smtClean="0">
                <a:solidFill>
                  <a:srgbClr val="37812B"/>
                </a:solidFill>
              </a:rPr>
              <a:t>1. Over </a:t>
            </a:r>
            <a:r>
              <a:rPr lang="en-US" sz="1600" b="1" dirty="0">
                <a:solidFill>
                  <a:srgbClr val="37812B"/>
                </a:solidFill>
              </a:rPr>
              <a:t>the past year, did your area collect and/or review any </a:t>
            </a:r>
            <a:r>
              <a:rPr lang="en-US" sz="1600" b="1" dirty="0" smtClean="0">
                <a:solidFill>
                  <a:srgbClr val="37812B"/>
                </a:solidFill>
              </a:rPr>
              <a:t>survey     </a:t>
            </a:r>
          </a:p>
          <a:p>
            <a:pPr marL="45720" lvl="0" indent="0">
              <a:buNone/>
            </a:pPr>
            <a:r>
              <a:rPr lang="en-US" sz="1600" b="1" dirty="0">
                <a:solidFill>
                  <a:srgbClr val="37812B"/>
                </a:solidFill>
              </a:rPr>
              <a:t> </a:t>
            </a:r>
            <a:r>
              <a:rPr lang="en-US" sz="1600" b="1" dirty="0" smtClean="0">
                <a:solidFill>
                  <a:srgbClr val="37812B"/>
                </a:solidFill>
              </a:rPr>
              <a:t>   data </a:t>
            </a:r>
            <a:r>
              <a:rPr lang="en-US" sz="1600" b="1" dirty="0">
                <a:solidFill>
                  <a:srgbClr val="37812B"/>
                </a:solidFill>
              </a:rPr>
              <a:t>or </a:t>
            </a:r>
            <a:r>
              <a:rPr lang="en-US" sz="1600" b="1" dirty="0" smtClean="0">
                <a:solidFill>
                  <a:srgbClr val="37812B"/>
                </a:solidFill>
              </a:rPr>
              <a:t>qualitative </a:t>
            </a:r>
            <a:r>
              <a:rPr lang="en-US" sz="1600" b="1" dirty="0">
                <a:solidFill>
                  <a:srgbClr val="37812B"/>
                </a:solidFill>
              </a:rPr>
              <a:t>(focus group, interview, etc.) information? </a:t>
            </a:r>
            <a:endParaRPr lang="en-US" sz="1600" dirty="0">
              <a:solidFill>
                <a:srgbClr val="37812B"/>
              </a:solidFill>
            </a:endParaRPr>
          </a:p>
          <a:p>
            <a:pPr marL="45720" indent="0">
              <a:buNone/>
            </a:pPr>
            <a:r>
              <a:rPr lang="en-US" sz="1600" b="1" dirty="0" smtClean="0">
                <a:solidFill>
                  <a:srgbClr val="37812B"/>
                </a:solidFill>
              </a:rPr>
              <a:t>    (</a:t>
            </a:r>
            <a:r>
              <a:rPr lang="en-US" sz="1600" b="1" dirty="0">
                <a:solidFill>
                  <a:srgbClr val="37812B"/>
                </a:solidFill>
              </a:rPr>
              <a:t>Place an ‘X’ in the text box that corresponds to your response.)</a:t>
            </a:r>
            <a:endParaRPr lang="en-US" sz="1600" dirty="0">
              <a:solidFill>
                <a:srgbClr val="37812B"/>
              </a:solidFill>
            </a:endParaRPr>
          </a:p>
          <a:p>
            <a:pPr marL="45720" lvl="0" indent="0">
              <a:buNone/>
            </a:pPr>
            <a:endParaRPr lang="en-US" sz="1900" dirty="0" smtClean="0">
              <a:solidFill>
                <a:schemeClr val="tx1"/>
              </a:solidFill>
            </a:endParaRPr>
          </a:p>
          <a:p>
            <a:pPr marL="45720" indent="0">
              <a:buNone/>
            </a:pPr>
            <a:endParaRPr lang="en-US" sz="1900" dirty="0">
              <a:solidFill>
                <a:schemeClr val="tx1"/>
              </a:solidFill>
            </a:endParaRPr>
          </a:p>
          <a:p>
            <a:pPr marL="45720" indent="0">
              <a:buNone/>
            </a:pPr>
            <a:endParaRPr lang="en-US" sz="1900" b="1" dirty="0">
              <a:solidFill>
                <a:schemeClr val="tx1"/>
              </a:solidFill>
            </a:endParaRPr>
          </a:p>
          <a:p>
            <a:r>
              <a:rPr lang="en-US" sz="1600" dirty="0" smtClean="0">
                <a:solidFill>
                  <a:schemeClr val="tx1"/>
                </a:solidFill>
              </a:rPr>
              <a:t>Collected data could include department-produced surveys, focus groups, etc. </a:t>
            </a:r>
          </a:p>
          <a:p>
            <a:r>
              <a:rPr lang="en-US" sz="1600" dirty="0" smtClean="0">
                <a:solidFill>
                  <a:schemeClr val="tx1"/>
                </a:solidFill>
              </a:rPr>
              <a:t>Reviewed data could include </a:t>
            </a:r>
            <a:r>
              <a:rPr lang="en-US" sz="1600" dirty="0" smtClean="0">
                <a:solidFill>
                  <a:schemeClr val="tx1"/>
                </a:solidFill>
                <a:hlinkClick r:id="rId2"/>
              </a:rPr>
              <a:t>institutional surveys </a:t>
            </a:r>
            <a:r>
              <a:rPr lang="en-US" sz="1600" dirty="0" smtClean="0">
                <a:solidFill>
                  <a:schemeClr val="tx1"/>
                </a:solidFill>
              </a:rPr>
              <a:t>(e.g. CCSSE, graduate student survey, NSLVE etc.) or surveys from external entities.</a:t>
            </a:r>
            <a:endParaRPr lang="en-US" sz="1600" dirty="0">
              <a:solidFill>
                <a:schemeClr val="tx1"/>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smtClean="0"/>
              <a:t>III</a:t>
            </a:r>
            <a:r>
              <a:rPr lang="en-US" b="1" i="1" dirty="0"/>
              <a:t>: Existing </a:t>
            </a:r>
            <a:r>
              <a:rPr lang="en-US" b="1" i="1" dirty="0" smtClean="0"/>
              <a:t>data </a:t>
            </a:r>
            <a:br>
              <a:rPr lang="en-US" b="1" i="1" dirty="0" smtClean="0"/>
            </a:br>
            <a:r>
              <a:rPr lang="en-US" sz="2000" b="1" i="1" dirty="0" smtClean="0"/>
              <a:t>(</a:t>
            </a:r>
            <a:r>
              <a:rPr lang="en-US" sz="2000" b="1" i="1" dirty="0"/>
              <a:t>Based on Surveys, Focus Groups, and Interviews)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840820033"/>
              </p:ext>
            </p:extLst>
          </p:nvPr>
        </p:nvGraphicFramePr>
        <p:xfrm>
          <a:off x="762000" y="2895600"/>
          <a:ext cx="5543550" cy="525780"/>
        </p:xfrm>
        <a:graphic>
          <a:graphicData uri="http://schemas.openxmlformats.org/drawingml/2006/table">
            <a:tbl>
              <a:tblPr firstRow="1" firstCol="1" bandRow="1"/>
              <a:tblGrid>
                <a:gridCol w="2571750"/>
                <a:gridCol w="2971800"/>
              </a:tblGrid>
              <a:tr h="0">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Yes</a:t>
                      </a:r>
                      <a:br>
                        <a:rPr lang="en-US" sz="1100" b="1">
                          <a:solidFill>
                            <a:srgbClr val="4F81BD"/>
                          </a:solidFill>
                          <a:effectLst/>
                          <a:latin typeface="Franklin Gothic Book"/>
                          <a:ea typeface="Calibri"/>
                          <a:cs typeface="Times New Roman"/>
                        </a:rPr>
                      </a:br>
                      <a:r>
                        <a:rPr lang="en-US" sz="800" b="1">
                          <a:solidFill>
                            <a:srgbClr val="4F81BD"/>
                          </a:solidFill>
                          <a:effectLst/>
                          <a:latin typeface="Franklin Gothic Book"/>
                          <a:ea typeface="Calibri"/>
                          <a:cs typeface="Times New Roman"/>
                        </a:rPr>
                        <a:t>(If Yes, Proceed to PART A, Question #2)</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4F81BD"/>
                          </a:solidFill>
                          <a:effectLst/>
                          <a:latin typeface="Franklin Gothic Book"/>
                          <a:ea typeface="Calibri"/>
                          <a:cs typeface="Times New Roman"/>
                        </a:rPr>
                        <a:t>No</a:t>
                      </a:r>
                      <a:br>
                        <a:rPr lang="en-US" sz="1100" b="1">
                          <a:solidFill>
                            <a:srgbClr val="4F81BD"/>
                          </a:solidFill>
                          <a:effectLst/>
                          <a:latin typeface="Franklin Gothic Book"/>
                          <a:ea typeface="Calibri"/>
                          <a:cs typeface="Times New Roman"/>
                        </a:rPr>
                      </a:br>
                      <a:r>
                        <a:rPr lang="en-US" sz="800" b="1">
                          <a:solidFill>
                            <a:srgbClr val="4F81BD"/>
                          </a:solidFill>
                          <a:effectLst/>
                          <a:latin typeface="Franklin Gothic Book"/>
                          <a:ea typeface="Calibri"/>
                          <a:cs typeface="Times New Roman"/>
                        </a:rPr>
                        <a:t>(If No, Proceed to PART B)</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solidFill>
                            <a:srgbClr val="FF0000"/>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34293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800" dirty="0">
                <a:solidFill>
                  <a:srgbClr val="37812B"/>
                </a:solidFill>
              </a:rPr>
              <a:t>PART A:</a:t>
            </a:r>
          </a:p>
          <a:p>
            <a:pPr marL="45720" indent="0">
              <a:buNone/>
            </a:pPr>
            <a:r>
              <a:rPr lang="en-US" sz="1600" b="1" dirty="0" smtClean="0">
                <a:solidFill>
                  <a:srgbClr val="37812B"/>
                </a:solidFill>
              </a:rPr>
              <a:t>2. </a:t>
            </a:r>
            <a:r>
              <a:rPr lang="en-US" sz="1600" b="1" dirty="0">
                <a:solidFill>
                  <a:srgbClr val="37812B"/>
                </a:solidFill>
              </a:rPr>
              <a:t>Summarize the </a:t>
            </a:r>
            <a:r>
              <a:rPr lang="en-US" sz="1600" b="1" dirty="0" smtClean="0">
                <a:solidFill>
                  <a:srgbClr val="37812B"/>
                </a:solidFill>
              </a:rPr>
              <a:t>most important information </a:t>
            </a:r>
            <a:r>
              <a:rPr lang="en-US" sz="1600" b="1" dirty="0">
                <a:solidFill>
                  <a:srgbClr val="37812B"/>
                </a:solidFill>
              </a:rPr>
              <a:t>that was collected </a:t>
            </a:r>
            <a:r>
              <a:rPr lang="en-US" sz="1600" b="1" dirty="0" smtClean="0">
                <a:solidFill>
                  <a:srgbClr val="37812B"/>
                </a:solidFill>
              </a:rPr>
              <a:t>and/or</a:t>
            </a:r>
            <a:br>
              <a:rPr lang="en-US" sz="1600" b="1" dirty="0" smtClean="0">
                <a:solidFill>
                  <a:srgbClr val="37812B"/>
                </a:solidFill>
              </a:rPr>
            </a:br>
            <a:r>
              <a:rPr lang="en-US" sz="1600" b="1" dirty="0" smtClean="0">
                <a:solidFill>
                  <a:srgbClr val="37812B"/>
                </a:solidFill>
              </a:rPr>
              <a:t>    reviewed </a:t>
            </a:r>
            <a:r>
              <a:rPr lang="en-US" sz="1600" b="1" u="sng" dirty="0">
                <a:solidFill>
                  <a:srgbClr val="37812B"/>
                </a:solidFill>
              </a:rPr>
              <a:t>and </a:t>
            </a:r>
            <a:r>
              <a:rPr lang="en-US" sz="1600" b="1" dirty="0" smtClean="0">
                <a:solidFill>
                  <a:srgbClr val="37812B"/>
                </a:solidFill>
              </a:rPr>
              <a:t>the  results</a:t>
            </a:r>
            <a:r>
              <a:rPr lang="en-US" sz="1600" b="1" dirty="0">
                <a:solidFill>
                  <a:srgbClr val="37812B"/>
                </a:solidFill>
              </a:rPr>
              <a:t>.</a:t>
            </a:r>
            <a:endParaRPr lang="en-US" sz="1600" dirty="0">
              <a:solidFill>
                <a:srgbClr val="37812B"/>
              </a:solidFill>
            </a:endParaRPr>
          </a:p>
          <a:p>
            <a:pPr marL="45720" lvl="0" indent="0">
              <a:buNone/>
            </a:pPr>
            <a:endParaRPr lang="en-US" sz="1900" dirty="0" smtClean="0">
              <a:solidFill>
                <a:schemeClr val="tx1"/>
              </a:solidFill>
            </a:endParaRPr>
          </a:p>
          <a:p>
            <a:pPr marL="45720" lvl="0" indent="0">
              <a:buNone/>
            </a:pPr>
            <a:endParaRPr lang="en-US" sz="1800" u="sng" dirty="0" smtClean="0">
              <a:solidFill>
                <a:srgbClr val="FF0000"/>
              </a:solidFill>
            </a:endParaRPr>
          </a:p>
          <a:p>
            <a:pPr marL="45720" lvl="0" indent="0">
              <a:buNone/>
            </a:pP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a:t>
            </a:r>
            <a:endParaRPr lang="en-US" sz="1600" dirty="0" smtClean="0">
              <a:solidFill>
                <a:schemeClr val="tx1"/>
              </a:solidFill>
            </a:endParaRPr>
          </a:p>
          <a:p>
            <a:pPr lvl="0"/>
            <a:r>
              <a:rPr lang="en-US" sz="1600" u="sng" dirty="0">
                <a:solidFill>
                  <a:srgbClr val="FF0000"/>
                </a:solidFill>
                <a:hlinkClick r:id="rId2"/>
              </a:rPr>
              <a:t>Graduate Student Survey</a:t>
            </a:r>
            <a:r>
              <a:rPr lang="en-US" sz="1600" dirty="0">
                <a:solidFill>
                  <a:srgbClr val="FF0000"/>
                </a:solidFill>
              </a:rPr>
              <a:t> p. 2 – Library services was ranked as beneficial (4.20 out of a possible 5.0 during spring 2013 semester.</a:t>
            </a:r>
          </a:p>
          <a:p>
            <a:pPr lvl="0"/>
            <a:r>
              <a:rPr lang="en-US" sz="1600" u="sng" dirty="0">
                <a:solidFill>
                  <a:srgbClr val="FF0000"/>
                </a:solidFill>
                <a:hlinkClick r:id="rId3"/>
              </a:rPr>
              <a:t>Community College Survey of Student Engagement</a:t>
            </a:r>
            <a:r>
              <a:rPr lang="en-US" sz="1600" dirty="0">
                <a:solidFill>
                  <a:srgbClr val="FF0000"/>
                </a:solidFill>
              </a:rPr>
              <a:t> pp. 101, 104 – 4.5% of students are most likely to access a computer with an Internet connection to do school work in the library’s learning commons while 80% do it from home. Students have used the library's online resources (including databases and tutorials) to complete a course assignment at the following percentage: Very often	 8.7%, Often 15.2%, Sometimes 35.5%, Never 40.6%, Total 100%.</a:t>
            </a:r>
          </a:p>
          <a:p>
            <a:pPr marL="45720" indent="0">
              <a:buNone/>
            </a:pPr>
            <a:endParaRPr lang="en-US" sz="1900" dirty="0">
              <a:solidFill>
                <a:schemeClr val="tx1"/>
              </a:solidFill>
            </a:endParaRPr>
          </a:p>
          <a:p>
            <a:pPr marL="45720" indent="0">
              <a:buNone/>
            </a:pPr>
            <a:endParaRPr lang="en-US" sz="1900" b="1" dirty="0">
              <a:solidFill>
                <a:schemeClr val="tx1"/>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smtClean="0"/>
              <a:t>III</a:t>
            </a:r>
            <a:r>
              <a:rPr lang="en-US" b="1" i="1" dirty="0"/>
              <a:t>: </a:t>
            </a:r>
            <a:r>
              <a:rPr lang="en-US" b="1" i="1" dirty="0" smtClean="0"/>
              <a:t>Existing Data </a:t>
            </a:r>
            <a:br>
              <a:rPr lang="en-US" b="1" i="1" dirty="0" smtClean="0"/>
            </a:br>
            <a:r>
              <a:rPr lang="en-US" sz="2000" b="1" i="1" dirty="0" smtClean="0"/>
              <a:t>(</a:t>
            </a:r>
            <a:r>
              <a:rPr lang="en-US" sz="2000" b="1" i="1" dirty="0"/>
              <a:t>Based on Surveys, Focus Groups, and Interviews)	</a:t>
            </a:r>
            <a:endParaRPr lang="en-US" dirty="0"/>
          </a:p>
        </p:txBody>
      </p:sp>
      <p:sp>
        <p:nvSpPr>
          <p:cNvPr id="5" name="Rectangle 4"/>
          <p:cNvSpPr/>
          <p:nvPr/>
        </p:nvSpPr>
        <p:spPr>
          <a:xfrm>
            <a:off x="762000" y="2555631"/>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28595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fontScale="92500" lnSpcReduction="20000"/>
          </a:bodyPr>
          <a:lstStyle/>
          <a:p>
            <a:pPr marL="45720" indent="0">
              <a:buNone/>
            </a:pPr>
            <a:r>
              <a:rPr lang="en-US" sz="1800" dirty="0">
                <a:solidFill>
                  <a:srgbClr val="37812B"/>
                </a:solidFill>
              </a:rPr>
              <a:t>PART A:</a:t>
            </a:r>
          </a:p>
          <a:p>
            <a:pPr marL="45720" indent="0">
              <a:buNone/>
            </a:pPr>
            <a:r>
              <a:rPr lang="en-US" sz="1700" b="1" dirty="0" smtClean="0">
                <a:solidFill>
                  <a:srgbClr val="37812B"/>
                </a:solidFill>
              </a:rPr>
              <a:t>3. (If applicable) Based on </a:t>
            </a:r>
            <a:r>
              <a:rPr lang="en-US" sz="1700" b="1" dirty="0">
                <a:solidFill>
                  <a:srgbClr val="37812B"/>
                </a:solidFill>
              </a:rPr>
              <a:t>the data above, what changes do you </a:t>
            </a:r>
            <a:r>
              <a:rPr lang="en-US" sz="1700" b="1" dirty="0" smtClean="0">
                <a:solidFill>
                  <a:srgbClr val="37812B"/>
                </a:solidFill>
              </a:rPr>
              <a:t/>
            </a:r>
            <a:br>
              <a:rPr lang="en-US" sz="1700" b="1" dirty="0" smtClean="0">
                <a:solidFill>
                  <a:srgbClr val="37812B"/>
                </a:solidFill>
              </a:rPr>
            </a:br>
            <a:r>
              <a:rPr lang="en-US" sz="1700" b="1" dirty="0" smtClean="0">
                <a:solidFill>
                  <a:srgbClr val="37812B"/>
                </a:solidFill>
              </a:rPr>
              <a:t>    recommend (i.e. action plan)?</a:t>
            </a:r>
            <a:endParaRPr lang="en-US" sz="1700" dirty="0" smtClean="0">
              <a:solidFill>
                <a:srgbClr val="37812B"/>
              </a:solidFill>
            </a:endParaRPr>
          </a:p>
          <a:p>
            <a:pPr marL="45720" lvl="0" indent="0">
              <a:buNone/>
            </a:pPr>
            <a:endParaRPr lang="en-US" sz="1900" dirty="0" smtClean="0">
              <a:solidFill>
                <a:schemeClr val="tx1"/>
              </a:solidFill>
            </a:endParaRPr>
          </a:p>
          <a:p>
            <a:pPr marL="45720" indent="0">
              <a:buNone/>
            </a:pPr>
            <a:endParaRPr lang="en-US" sz="1300" dirty="0" smtClean="0">
              <a:solidFill>
                <a:schemeClr val="tx1"/>
              </a:solidFill>
            </a:endParaRPr>
          </a:p>
          <a:p>
            <a:pPr marL="45720" indent="0">
              <a:buNone/>
            </a:pPr>
            <a:r>
              <a:rPr lang="en-US" sz="1700" dirty="0" smtClean="0">
                <a:solidFill>
                  <a:schemeClr val="tx1"/>
                </a:solidFill>
              </a:rPr>
              <a:t>In </a:t>
            </a:r>
            <a:r>
              <a:rPr lang="en-US" sz="1700" dirty="0">
                <a:solidFill>
                  <a:schemeClr val="tx1"/>
                </a:solidFill>
              </a:rPr>
              <a:t>your action plan, try to avoid vague statements (e.g. “we will improve in this area”, “we will get more people to do xyz”, etc.) To guide yourself, you may consider asking yourself the following questions: who will enact this change? What is the change that will produce the desired effect? Is their cost associated with this change? What is the proposed timeframe for the change? </a:t>
            </a:r>
          </a:p>
          <a:p>
            <a:pPr marL="45720" lvl="0" indent="0">
              <a:buNone/>
            </a:pPr>
            <a:endParaRPr lang="en-US" sz="1800" u="sng" dirty="0">
              <a:solidFill>
                <a:srgbClr val="FF0000"/>
              </a:solidFill>
            </a:endParaRPr>
          </a:p>
          <a:p>
            <a:pPr marL="45720" lvl="0" indent="0">
              <a:buNone/>
            </a:pP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a:t>
            </a:r>
          </a:p>
          <a:p>
            <a:r>
              <a:rPr lang="en-US" sz="1600" dirty="0">
                <a:solidFill>
                  <a:srgbClr val="FF0000"/>
                </a:solidFill>
              </a:rPr>
              <a:t>The Graduate Student Survey shows the library is doing well as a whole, however it does not break down services into specific areas. It is hard for us to make specific changes from this one indicator</a:t>
            </a:r>
            <a:r>
              <a:rPr lang="en-US" sz="1600" dirty="0" smtClean="0">
                <a:solidFill>
                  <a:srgbClr val="FF0000"/>
                </a:solidFill>
              </a:rPr>
              <a:t>. We can look into partnering with instruments such as the CCSSE to provide specific feedback on certain service areas.</a:t>
            </a:r>
            <a:endParaRPr lang="en-US" sz="1600" dirty="0">
              <a:solidFill>
                <a:srgbClr val="FF0000"/>
              </a:solidFill>
            </a:endParaRPr>
          </a:p>
          <a:p>
            <a:r>
              <a:rPr lang="en-US" sz="1600" dirty="0">
                <a:solidFill>
                  <a:srgbClr val="FF0000"/>
                </a:solidFill>
              </a:rPr>
              <a:t>The CCSSE data indicate that a super majority of students do their school work from home with 60% using the library’s online resources for course assignments. However, 40% say they never used those resources. The non-users may not have any assignments which require research or they find what they need elsewhere. We need to </a:t>
            </a:r>
            <a:r>
              <a:rPr lang="en-US" sz="1600" dirty="0" smtClean="0">
                <a:solidFill>
                  <a:srgbClr val="FF0000"/>
                </a:solidFill>
              </a:rPr>
              <a:t>research why </a:t>
            </a:r>
            <a:r>
              <a:rPr lang="en-US" sz="1600" dirty="0">
                <a:solidFill>
                  <a:srgbClr val="FF0000"/>
                </a:solidFill>
              </a:rPr>
              <a:t>these students don’t use the online resources they have available.</a:t>
            </a:r>
          </a:p>
          <a:p>
            <a:pPr marL="45720" indent="0">
              <a:buNone/>
            </a:pPr>
            <a:endParaRPr lang="en-US" sz="1900" b="1" dirty="0">
              <a:solidFill>
                <a:schemeClr val="tx1"/>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smtClean="0"/>
              <a:t>III</a:t>
            </a:r>
            <a:r>
              <a:rPr lang="en-US" b="1" i="1" dirty="0"/>
              <a:t>: Existing </a:t>
            </a:r>
            <a:r>
              <a:rPr lang="en-US" b="1" i="1" dirty="0" smtClean="0"/>
              <a:t>data</a:t>
            </a:r>
            <a:br>
              <a:rPr lang="en-US" b="1" i="1" dirty="0" smtClean="0"/>
            </a:br>
            <a:r>
              <a:rPr lang="en-US" sz="2000" b="1" i="1" dirty="0" smtClean="0"/>
              <a:t>(</a:t>
            </a:r>
            <a:r>
              <a:rPr lang="en-US" sz="2000" b="1" i="1" dirty="0"/>
              <a:t>Based on Surveys, Focus Groups, and Interviews)	</a:t>
            </a:r>
            <a:endParaRPr lang="en-US" dirty="0"/>
          </a:p>
        </p:txBody>
      </p:sp>
      <p:sp>
        <p:nvSpPr>
          <p:cNvPr id="5" name="Rectangle 4"/>
          <p:cNvSpPr/>
          <p:nvPr/>
        </p:nvSpPr>
        <p:spPr>
          <a:xfrm>
            <a:off x="685800" y="22860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7835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800" dirty="0">
                <a:solidFill>
                  <a:srgbClr val="37812B"/>
                </a:solidFill>
              </a:rPr>
              <a:t>PART B:</a:t>
            </a:r>
          </a:p>
          <a:p>
            <a:pPr marL="45720" indent="0">
              <a:buNone/>
            </a:pPr>
            <a:r>
              <a:rPr lang="en-US" sz="1800" b="1" dirty="0">
                <a:solidFill>
                  <a:srgbClr val="37812B"/>
                </a:solidFill>
              </a:rPr>
              <a:t>Additional Comments Related to Surveys and Qualitative Research (Not Required):</a:t>
            </a:r>
            <a:endParaRPr lang="en-US" sz="1800" dirty="0">
              <a:solidFill>
                <a:srgbClr val="37812B"/>
              </a:solidFill>
            </a:endParaRPr>
          </a:p>
          <a:p>
            <a:pPr marL="45720" lvl="0" indent="0">
              <a:buNone/>
            </a:pPr>
            <a:endParaRPr lang="en-US" sz="1900" dirty="0" smtClean="0">
              <a:solidFill>
                <a:schemeClr val="tx1"/>
              </a:solidFill>
            </a:endParaRPr>
          </a:p>
          <a:p>
            <a:pPr marL="45720" lvl="0" indent="0">
              <a:buNone/>
            </a:pPr>
            <a:r>
              <a:rPr lang="en-US" sz="1800" dirty="0" smtClean="0">
                <a:solidFill>
                  <a:schemeClr val="tx1"/>
                </a:solidFill>
              </a:rPr>
              <a:t>This comment area is a department’s opportunity to reflect on surveys, focus groups, etc. results in a way that the previous question did not allow, reflect on unmet survey needs, etc.</a:t>
            </a:r>
          </a:p>
          <a:p>
            <a:pPr marL="45720" lvl="0" indent="0">
              <a:buNone/>
            </a:pPr>
            <a:endParaRPr lang="en-US" sz="1800" u="sng" dirty="0">
              <a:solidFill>
                <a:srgbClr val="FF0000"/>
              </a:solidFill>
            </a:endParaRPr>
          </a:p>
          <a:p>
            <a:pPr marL="45720" lvl="0" indent="0">
              <a:buNone/>
            </a:pP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a:t>
            </a:r>
          </a:p>
          <a:p>
            <a:pPr marL="45720" indent="0">
              <a:buNone/>
            </a:pPr>
            <a:r>
              <a:rPr lang="en-US" sz="1600" dirty="0" smtClean="0">
                <a:solidFill>
                  <a:srgbClr val="FF0000"/>
                </a:solidFill>
              </a:rPr>
              <a:t>This </a:t>
            </a:r>
            <a:r>
              <a:rPr lang="en-US" sz="1600" dirty="0">
                <a:solidFill>
                  <a:srgbClr val="FF0000"/>
                </a:solidFill>
              </a:rPr>
              <a:t>is an area of weakness for the library. We must determine ways to gather feedback from our patrons and AC community that are statistically valid and can be generalized to the whole AC population.</a:t>
            </a: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b="1" i="1" dirty="0" smtClean="0"/>
              <a:t>III</a:t>
            </a:r>
            <a:r>
              <a:rPr lang="en-US" b="1" i="1" dirty="0"/>
              <a:t>: Existing </a:t>
            </a:r>
            <a:r>
              <a:rPr lang="en-US" b="1" i="1" dirty="0" smtClean="0"/>
              <a:t>data </a:t>
            </a:r>
            <a:br>
              <a:rPr lang="en-US" b="1" i="1" dirty="0" smtClean="0"/>
            </a:br>
            <a:r>
              <a:rPr lang="en-US" sz="2000" b="1" i="1" dirty="0" smtClean="0"/>
              <a:t>(</a:t>
            </a:r>
            <a:r>
              <a:rPr lang="en-US" sz="2000" b="1" i="1" dirty="0"/>
              <a:t>Based on Surveys, Focus Groups, and Interviews)	</a:t>
            </a:r>
            <a:endParaRPr lang="en-US" dirty="0"/>
          </a:p>
        </p:txBody>
      </p:sp>
      <p:sp>
        <p:nvSpPr>
          <p:cNvPr id="5" name="Rectangle 4"/>
          <p:cNvSpPr/>
          <p:nvPr/>
        </p:nvSpPr>
        <p:spPr>
          <a:xfrm>
            <a:off x="457200" y="2567354"/>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49159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FF00"/>
                </a:solidFill>
                <a:hlinkClick r:id="rId2"/>
              </a:rPr>
              <a:t>Amarillo College Institutional Survey, Focus Group, etc. Information </a:t>
            </a:r>
            <a:endParaRPr lang="en-US" dirty="0" smtClean="0">
              <a:solidFill>
                <a:srgbClr val="FFFF00"/>
              </a:solidFill>
            </a:endParaRPr>
          </a:p>
          <a:p>
            <a:r>
              <a:rPr lang="en-US" dirty="0" smtClean="0">
                <a:solidFill>
                  <a:srgbClr val="FFFF00"/>
                </a:solidFill>
                <a:hlinkClick r:id="rId3"/>
              </a:rPr>
              <a:t>Inside Higher Ed Surveys</a:t>
            </a:r>
            <a:endParaRPr lang="en-US" dirty="0" smtClean="0">
              <a:solidFill>
                <a:srgbClr val="FFFF00"/>
              </a:solidFill>
            </a:endParaRPr>
          </a:p>
          <a:p>
            <a:r>
              <a:rPr lang="en-US" dirty="0" smtClean="0">
                <a:solidFill>
                  <a:srgbClr val="FFFF00"/>
                </a:solidFill>
                <a:hlinkClick r:id="rId4"/>
              </a:rPr>
              <a:t>Higher Education Research Institute (Go to “Publications”)</a:t>
            </a:r>
            <a:endParaRPr lang="en-US" dirty="0" smtClean="0">
              <a:solidFill>
                <a:srgbClr val="FFFF00"/>
              </a:solidFill>
            </a:endParaRPr>
          </a:p>
          <a:p>
            <a:r>
              <a:rPr lang="en-US" dirty="0" smtClean="0">
                <a:solidFill>
                  <a:srgbClr val="FFFF00"/>
                </a:solidFill>
                <a:hlinkClick r:id="rId5"/>
              </a:rPr>
              <a:t>National Center for Education Statistics</a:t>
            </a:r>
            <a:endParaRPr lang="en-US" dirty="0">
              <a:solidFill>
                <a:srgbClr val="FFFF00"/>
              </a:solidFill>
            </a:endParaRPr>
          </a:p>
        </p:txBody>
      </p:sp>
      <p:sp>
        <p:nvSpPr>
          <p:cNvPr id="3" name="Title 2"/>
          <p:cNvSpPr>
            <a:spLocks noGrp="1"/>
          </p:cNvSpPr>
          <p:nvPr>
            <p:ph type="title"/>
          </p:nvPr>
        </p:nvSpPr>
        <p:spPr/>
        <p:txBody>
          <a:bodyPr/>
          <a:lstStyle/>
          <a:p>
            <a:pPr algn="l"/>
            <a:r>
              <a:rPr lang="en-US" dirty="0" smtClean="0"/>
              <a:t>Some Survey, </a:t>
            </a:r>
            <a:r>
              <a:rPr lang="en-US" b="1" i="1" dirty="0"/>
              <a:t>Focus Groups, and </a:t>
            </a:r>
            <a:r>
              <a:rPr lang="en-US" b="1" i="1" dirty="0" smtClean="0"/>
              <a:t>Interview Source Links</a:t>
            </a:r>
            <a:endParaRPr lang="en-US" dirty="0"/>
          </a:p>
        </p:txBody>
      </p:sp>
    </p:spTree>
    <p:extLst>
      <p:ext uri="{BB962C8B-B14F-4D97-AF65-F5344CB8AC3E}">
        <p14:creationId xmlns:p14="http://schemas.microsoft.com/office/powerpoint/2010/main" val="13918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solidFill>
                  <a:schemeClr val="tx1"/>
                </a:solidFill>
              </a:rPr>
              <a:t>Try to remove previous conceptions/ideas from your mind</a:t>
            </a:r>
          </a:p>
          <a:p>
            <a:r>
              <a:rPr lang="en-US" dirty="0" smtClean="0">
                <a:solidFill>
                  <a:schemeClr val="tx1"/>
                </a:solidFill>
              </a:rPr>
              <a:t>Remember the key here is to provide focused responses</a:t>
            </a:r>
            <a:r>
              <a:rPr lang="en-US" dirty="0">
                <a:solidFill>
                  <a:schemeClr val="tx1"/>
                </a:solidFill>
              </a:rPr>
              <a:t> </a:t>
            </a:r>
            <a:r>
              <a:rPr lang="en-US" dirty="0" smtClean="0">
                <a:solidFill>
                  <a:schemeClr val="tx1"/>
                </a:solidFill>
              </a:rPr>
              <a:t>on your most important information</a:t>
            </a:r>
          </a:p>
          <a:p>
            <a:r>
              <a:rPr lang="en-US" dirty="0" smtClean="0">
                <a:solidFill>
                  <a:schemeClr val="tx1"/>
                </a:solidFill>
              </a:rPr>
              <a:t>Do not try to put yourself in a box and instead keep the following mindset:</a:t>
            </a:r>
          </a:p>
          <a:p>
            <a:pPr marL="45720" indent="0">
              <a:buNone/>
            </a:pPr>
            <a:r>
              <a:rPr lang="en-US" dirty="0" smtClean="0">
                <a:solidFill>
                  <a:schemeClr val="tx1"/>
                </a:solidFill>
              </a:rPr>
              <a:t>   </a:t>
            </a:r>
            <a:r>
              <a:rPr lang="en-US" u="sng" dirty="0" smtClean="0">
                <a:solidFill>
                  <a:schemeClr val="tx1"/>
                </a:solidFill>
              </a:rPr>
              <a:t>I need to analyze…</a:t>
            </a:r>
          </a:p>
          <a:p>
            <a:pPr lvl="1"/>
            <a:r>
              <a:rPr lang="en-US" dirty="0" smtClean="0">
                <a:solidFill>
                  <a:schemeClr val="tx1"/>
                </a:solidFill>
              </a:rPr>
              <a:t>1) What do we do? </a:t>
            </a:r>
          </a:p>
          <a:p>
            <a:pPr lvl="1"/>
            <a:r>
              <a:rPr lang="en-US" dirty="0" smtClean="0">
                <a:solidFill>
                  <a:schemeClr val="tx1"/>
                </a:solidFill>
              </a:rPr>
              <a:t>2) What do we do well? </a:t>
            </a:r>
          </a:p>
          <a:p>
            <a:pPr lvl="1"/>
            <a:r>
              <a:rPr lang="en-US" dirty="0" smtClean="0">
                <a:solidFill>
                  <a:schemeClr val="tx1"/>
                </a:solidFill>
              </a:rPr>
              <a:t>3) What can we do better? </a:t>
            </a:r>
          </a:p>
          <a:p>
            <a:pPr lvl="1"/>
            <a:r>
              <a:rPr lang="en-US" dirty="0" smtClean="0">
                <a:solidFill>
                  <a:schemeClr val="tx1"/>
                </a:solidFill>
              </a:rPr>
              <a:t>4) What do I want (positive/negative/neutral) those in leadership to know? </a:t>
            </a:r>
          </a:p>
          <a:p>
            <a:pPr lvl="1"/>
            <a:endParaRPr lang="en-US" dirty="0">
              <a:solidFill>
                <a:schemeClr val="tx1"/>
              </a:solidFill>
            </a:endParaRPr>
          </a:p>
        </p:txBody>
      </p:sp>
      <p:sp>
        <p:nvSpPr>
          <p:cNvPr id="3" name="Title 2"/>
          <p:cNvSpPr>
            <a:spLocks noGrp="1"/>
          </p:cNvSpPr>
          <p:nvPr>
            <p:ph type="title"/>
          </p:nvPr>
        </p:nvSpPr>
        <p:spPr/>
        <p:txBody>
          <a:bodyPr/>
          <a:lstStyle/>
          <a:p>
            <a:r>
              <a:rPr lang="en-US" dirty="0" smtClean="0"/>
              <a:t>Key Things TO REMEMBER</a:t>
            </a:r>
            <a:endParaRPr lang="en-US" dirty="0"/>
          </a:p>
        </p:txBody>
      </p:sp>
    </p:spTree>
    <p:extLst>
      <p:ext uri="{BB962C8B-B14F-4D97-AF65-F5344CB8AC3E}">
        <p14:creationId xmlns:p14="http://schemas.microsoft.com/office/powerpoint/2010/main" val="1312649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fontScale="92500" lnSpcReduction="20000"/>
          </a:bodyPr>
          <a:lstStyle/>
          <a:p>
            <a:pPr marL="45720" indent="0">
              <a:buNone/>
            </a:pPr>
            <a:r>
              <a:rPr lang="en-US" sz="1700" b="1" dirty="0">
                <a:solidFill>
                  <a:srgbClr val="37812B"/>
                </a:solidFill>
              </a:rPr>
              <a:t>PART A –No Excuses:</a:t>
            </a:r>
          </a:p>
          <a:p>
            <a:pPr marL="45720" indent="0">
              <a:buNone/>
            </a:pPr>
            <a:r>
              <a:rPr lang="en-US" sz="1700" b="1" dirty="0" smtClean="0">
                <a:solidFill>
                  <a:srgbClr val="37812B"/>
                </a:solidFill>
              </a:rPr>
              <a:t>1. </a:t>
            </a:r>
            <a:r>
              <a:rPr lang="en-US" sz="1700" b="1" dirty="0">
                <a:solidFill>
                  <a:srgbClr val="37812B"/>
                </a:solidFill>
              </a:rPr>
              <a:t>List 1 or more ways your department </a:t>
            </a:r>
            <a:r>
              <a:rPr lang="en-US" sz="1700" b="1" u="sng" dirty="0">
                <a:solidFill>
                  <a:srgbClr val="37812B"/>
                </a:solidFill>
              </a:rPr>
              <a:t>most</a:t>
            </a:r>
            <a:r>
              <a:rPr lang="en-US" sz="1700" b="1" dirty="0">
                <a:solidFill>
                  <a:srgbClr val="37812B"/>
                </a:solidFill>
              </a:rPr>
              <a:t> focuses on any of the </a:t>
            </a:r>
            <a:r>
              <a:rPr lang="en-US" sz="1700" b="1" dirty="0" smtClean="0">
                <a:solidFill>
                  <a:srgbClr val="37812B"/>
                </a:solidFill>
                <a:hlinkClick r:id="rId2"/>
              </a:rPr>
              <a:t>No</a:t>
            </a:r>
            <a:br>
              <a:rPr lang="en-US" sz="1700" b="1" dirty="0" smtClean="0">
                <a:solidFill>
                  <a:srgbClr val="37812B"/>
                </a:solidFill>
                <a:hlinkClick r:id="rId2"/>
              </a:rPr>
            </a:br>
            <a:r>
              <a:rPr lang="en-US" sz="1700" b="1" dirty="0" smtClean="0">
                <a:solidFill>
                  <a:srgbClr val="37812B"/>
                </a:solidFill>
              </a:rPr>
              <a:t>    </a:t>
            </a:r>
            <a:r>
              <a:rPr lang="en-US" sz="1700" b="1" dirty="0" smtClean="0">
                <a:solidFill>
                  <a:srgbClr val="37812B"/>
                </a:solidFill>
                <a:hlinkClick r:id="rId2"/>
              </a:rPr>
              <a:t>Excuses goals </a:t>
            </a:r>
            <a:r>
              <a:rPr lang="en-US" sz="1700" b="1" dirty="0" smtClean="0">
                <a:solidFill>
                  <a:srgbClr val="37812B"/>
                </a:solidFill>
              </a:rPr>
              <a:t>/initiatives</a:t>
            </a:r>
            <a:r>
              <a:rPr lang="en-US" sz="1700" b="1" dirty="0">
                <a:solidFill>
                  <a:srgbClr val="37812B"/>
                </a:solidFill>
              </a:rPr>
              <a:t>.</a:t>
            </a:r>
            <a:endParaRPr lang="en-US" sz="1700" b="1" dirty="0" smtClean="0">
              <a:solidFill>
                <a:srgbClr val="37812B"/>
              </a:solidFill>
            </a:endParaRP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indent="0">
              <a:buNone/>
            </a:pPr>
            <a:r>
              <a:rPr lang="en-US" sz="1600" b="1" dirty="0" smtClean="0">
                <a:solidFill>
                  <a:schemeClr val="tx1"/>
                </a:solidFill>
              </a:rPr>
              <a:t>To identify possible No Excuses goals/initiatives, ask yourself…</a:t>
            </a:r>
          </a:p>
          <a:p>
            <a:pPr marL="45720" indent="0">
              <a:buNone/>
            </a:pPr>
            <a:r>
              <a:rPr lang="en-US" sz="1600" b="1" dirty="0" smtClean="0">
                <a:solidFill>
                  <a:schemeClr val="tx1"/>
                </a:solidFill>
              </a:rPr>
              <a:t>“Does my department help students</a:t>
            </a:r>
          </a:p>
          <a:p>
            <a:r>
              <a:rPr lang="en-US" sz="1600" b="1" dirty="0" smtClean="0">
                <a:solidFill>
                  <a:schemeClr val="tx1"/>
                </a:solidFill>
              </a:rPr>
              <a:t>with course completion, college persistence, or degree attainment?</a:t>
            </a:r>
          </a:p>
          <a:p>
            <a:r>
              <a:rPr lang="en-US" sz="1600" b="1" dirty="0" smtClean="0">
                <a:solidFill>
                  <a:schemeClr val="tx1"/>
                </a:solidFill>
              </a:rPr>
              <a:t>with primary intervention strategies (i.e. poverty, tutoring, course redesign, developmental education, and/or first-year seminar)?</a:t>
            </a:r>
          </a:p>
          <a:p>
            <a:r>
              <a:rPr lang="en-US" sz="1600" b="1" dirty="0" smtClean="0">
                <a:solidFill>
                  <a:schemeClr val="tx1"/>
                </a:solidFill>
              </a:rPr>
              <a:t>by addressing/removing any other potential barriers or roadblocks to students?”</a:t>
            </a:r>
          </a:p>
          <a:p>
            <a:pPr marL="45720" lvl="0" indent="0">
              <a:buNone/>
            </a:pPr>
            <a:endParaRPr lang="en-US" sz="1600" u="sng" dirty="0" smtClean="0">
              <a:solidFill>
                <a:srgbClr val="FF0000"/>
              </a:solidFill>
            </a:endParaRPr>
          </a:p>
          <a:p>
            <a:pPr marL="45720" lvl="0" indent="0">
              <a:buNone/>
            </a:pP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a:t>
            </a:r>
            <a:endParaRPr lang="en-US" sz="1600" b="1" dirty="0" smtClean="0">
              <a:solidFill>
                <a:srgbClr val="FF0000"/>
              </a:solidFill>
            </a:endParaRPr>
          </a:p>
          <a:p>
            <a:pPr marL="45720" indent="0">
              <a:buNone/>
            </a:pPr>
            <a:r>
              <a:rPr lang="en-US" sz="1600" dirty="0" smtClean="0">
                <a:solidFill>
                  <a:srgbClr val="FF0000"/>
                </a:solidFill>
              </a:rPr>
              <a:t>The </a:t>
            </a:r>
            <a:r>
              <a:rPr lang="en-US" sz="1600" dirty="0">
                <a:solidFill>
                  <a:srgbClr val="FF0000"/>
                </a:solidFill>
              </a:rPr>
              <a:t>library’s emphasis is focused on No Excuses Goal: Complete the courses they take with a grade of "C" or better.</a:t>
            </a:r>
          </a:p>
          <a:p>
            <a:pPr lvl="0"/>
            <a:r>
              <a:rPr lang="en-US" sz="1600" dirty="0">
                <a:solidFill>
                  <a:srgbClr val="FF0000"/>
                </a:solidFill>
              </a:rPr>
              <a:t>Embed library services within the learning management system (AC Connect Classes) that every student uses whether they are a classroom or online student.</a:t>
            </a:r>
          </a:p>
          <a:p>
            <a:pPr lvl="0"/>
            <a:r>
              <a:rPr lang="en-US" sz="1600" dirty="0">
                <a:solidFill>
                  <a:srgbClr val="FF0000"/>
                </a:solidFill>
              </a:rPr>
              <a:t>Create links to specific resources at the course level in AC Connect based on syllabi.</a:t>
            </a:r>
          </a:p>
          <a:p>
            <a:pPr lvl="0"/>
            <a:r>
              <a:rPr lang="en-US" sz="1600" dirty="0">
                <a:solidFill>
                  <a:srgbClr val="FF0000"/>
                </a:solidFill>
              </a:rPr>
              <a:t>Create in-context tutorials for commonly needed research skills.</a:t>
            </a:r>
          </a:p>
          <a:p>
            <a:pPr marL="45720" indent="0">
              <a:buNone/>
            </a:pPr>
            <a:endParaRPr lang="en-US" sz="1600" b="1" dirty="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a:t>IV: Institutional Initiatives </a:t>
            </a:r>
            <a:r>
              <a:rPr lang="en-US" sz="2000" b="1" i="1" dirty="0"/>
              <a:t>	</a:t>
            </a:r>
            <a:endParaRPr lang="en-US" dirty="0"/>
          </a:p>
        </p:txBody>
      </p:sp>
      <p:sp>
        <p:nvSpPr>
          <p:cNvPr id="5" name="Rectangle 4"/>
          <p:cNvSpPr/>
          <p:nvPr/>
        </p:nvSpPr>
        <p:spPr>
          <a:xfrm>
            <a:off x="762000" y="22860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61757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A –No Excuses:</a:t>
            </a:r>
          </a:p>
          <a:p>
            <a:pPr marL="45720" lvl="0" indent="0">
              <a:buNone/>
            </a:pPr>
            <a:r>
              <a:rPr lang="en-US" sz="1600" b="1" dirty="0" smtClean="0">
                <a:solidFill>
                  <a:srgbClr val="37812B"/>
                </a:solidFill>
              </a:rPr>
              <a:t>2. Are </a:t>
            </a:r>
            <a:r>
              <a:rPr lang="en-US" sz="1600" b="1" dirty="0">
                <a:solidFill>
                  <a:srgbClr val="37812B"/>
                </a:solidFill>
              </a:rPr>
              <a:t>there any changes your department has made over this past year </a:t>
            </a:r>
            <a:r>
              <a:rPr lang="en-US" sz="1600" b="1" dirty="0" smtClean="0">
                <a:solidFill>
                  <a:srgbClr val="37812B"/>
                </a:solidFill>
              </a:rPr>
              <a:t>to</a:t>
            </a:r>
          </a:p>
          <a:p>
            <a:pPr marL="45720" lvl="0" indent="0">
              <a:buNone/>
            </a:pPr>
            <a:r>
              <a:rPr lang="en-US" sz="1600" b="1" dirty="0" smtClean="0">
                <a:solidFill>
                  <a:srgbClr val="37812B"/>
                </a:solidFill>
              </a:rPr>
              <a:t>    remove barriers </a:t>
            </a:r>
            <a:r>
              <a:rPr lang="en-US" sz="1600" b="1" dirty="0">
                <a:solidFill>
                  <a:srgbClr val="37812B"/>
                </a:solidFill>
              </a:rPr>
              <a:t>to students and further the No Excuses goals </a:t>
            </a:r>
            <a:r>
              <a:rPr lang="en-US" sz="1600" b="1" u="sng" dirty="0">
                <a:solidFill>
                  <a:srgbClr val="37812B"/>
                </a:solidFill>
              </a:rPr>
              <a:t>OR</a:t>
            </a:r>
            <a:r>
              <a:rPr lang="en-US" sz="1600" b="1" dirty="0">
                <a:solidFill>
                  <a:srgbClr val="37812B"/>
                </a:solidFill>
              </a:rPr>
              <a:t> to </a:t>
            </a:r>
            <a:r>
              <a:rPr lang="en-US" sz="1600" b="1" dirty="0" smtClean="0">
                <a:solidFill>
                  <a:srgbClr val="37812B"/>
                </a:solidFill>
              </a:rPr>
              <a:t>move</a:t>
            </a:r>
            <a:br>
              <a:rPr lang="en-US" sz="1600" b="1" dirty="0" smtClean="0">
                <a:solidFill>
                  <a:srgbClr val="37812B"/>
                </a:solidFill>
              </a:rPr>
            </a:br>
            <a:r>
              <a:rPr lang="en-US" sz="1600" b="1" dirty="0" smtClean="0">
                <a:solidFill>
                  <a:srgbClr val="37812B"/>
                </a:solidFill>
              </a:rPr>
              <a:t>    the </a:t>
            </a:r>
            <a:r>
              <a:rPr lang="en-US" sz="1600" b="1" dirty="0">
                <a:solidFill>
                  <a:srgbClr val="37812B"/>
                </a:solidFill>
              </a:rPr>
              <a:t>needle toward fulfillment of the No Excuses goals?</a:t>
            </a:r>
            <a:endParaRPr lang="en-US" sz="1600" dirty="0">
              <a:solidFill>
                <a:srgbClr val="37812B"/>
              </a:solidFill>
            </a:endParaRPr>
          </a:p>
          <a:p>
            <a:pPr lvl="2"/>
            <a:r>
              <a:rPr lang="en-US" b="1" dirty="0">
                <a:solidFill>
                  <a:srgbClr val="37812B"/>
                </a:solidFill>
              </a:rPr>
              <a:t>If so, please explain. </a:t>
            </a:r>
            <a:endParaRPr lang="en-US" dirty="0">
              <a:solidFill>
                <a:srgbClr val="37812B"/>
              </a:solidFill>
            </a:endParaRPr>
          </a:p>
          <a:p>
            <a:pPr lvl="2"/>
            <a:r>
              <a:rPr lang="en-US" b="1" dirty="0">
                <a:solidFill>
                  <a:srgbClr val="37812B"/>
                </a:solidFill>
              </a:rPr>
              <a:t>If not, but you plan to make changes that aid students success, please provide </a:t>
            </a:r>
            <a:r>
              <a:rPr lang="en-US" b="1" dirty="0" smtClean="0">
                <a:solidFill>
                  <a:srgbClr val="37812B"/>
                </a:solidFill>
              </a:rPr>
              <a:t>a </a:t>
            </a:r>
            <a:r>
              <a:rPr lang="en-US" b="1" dirty="0">
                <a:solidFill>
                  <a:srgbClr val="37812B"/>
                </a:solidFill>
              </a:rPr>
              <a:t>few sentences explaining how you can better support No Excuses.</a:t>
            </a:r>
            <a:endParaRPr lang="en-US" dirty="0">
              <a:solidFill>
                <a:srgbClr val="37812B"/>
              </a:solidFill>
            </a:endParaRPr>
          </a:p>
          <a:p>
            <a:pPr marL="45720" indent="0">
              <a:buNone/>
            </a:pPr>
            <a:endParaRPr lang="en-US" sz="1600" b="1" dirty="0" smtClean="0">
              <a:solidFill>
                <a:srgbClr val="37812B"/>
              </a:solidFill>
            </a:endParaRPr>
          </a:p>
          <a:p>
            <a:pPr marL="45720" lvl="0" indent="0">
              <a:buNone/>
            </a:pPr>
            <a:endParaRPr lang="en-US" sz="1600" u="sng" dirty="0" smtClean="0">
              <a:solidFill>
                <a:srgbClr val="FF3300"/>
              </a:solidFill>
            </a:endParaRPr>
          </a:p>
          <a:p>
            <a:pPr marL="45720" lvl="0" indent="0">
              <a:buNone/>
            </a:pP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a:t>
            </a:r>
            <a:endParaRPr lang="en-US" sz="1600" b="1" dirty="0" smtClean="0">
              <a:solidFill>
                <a:srgbClr val="FF0000"/>
              </a:solidFill>
            </a:endParaRPr>
          </a:p>
          <a:p>
            <a:pPr marL="45720" indent="0">
              <a:buNone/>
            </a:pPr>
            <a:r>
              <a:rPr lang="en-US" sz="1600" dirty="0">
                <a:solidFill>
                  <a:srgbClr val="FF0000"/>
                </a:solidFill>
              </a:rPr>
              <a:t>The library has continuously moved toward and implemented access to electronic resources that students can easily use at home, work or on-campus. For example, over 28,000 electronic books and 14,000 full-texts journal titles are available. These can be accessed via any computer including mobile devices.</a:t>
            </a: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a:t>IV: Institutional Initiatives </a:t>
            </a:r>
            <a:r>
              <a:rPr lang="en-US" sz="2000" b="1" i="1" dirty="0"/>
              <a:t>	</a:t>
            </a:r>
            <a:endParaRPr lang="en-US" dirty="0"/>
          </a:p>
        </p:txBody>
      </p:sp>
      <p:sp>
        <p:nvSpPr>
          <p:cNvPr id="5" name="Rectangle 4"/>
          <p:cNvSpPr/>
          <p:nvPr/>
        </p:nvSpPr>
        <p:spPr>
          <a:xfrm>
            <a:off x="685800" y="3851031"/>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9023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tx1"/>
                </a:solidFill>
                <a:hlinkClick r:id="rId2"/>
              </a:rPr>
              <a:t>Amarillo College Resources Page  (See Links on Left)</a:t>
            </a:r>
            <a:endParaRPr lang="en-US" dirty="0" smtClean="0">
              <a:solidFill>
                <a:schemeClr val="tx1"/>
              </a:solidFill>
              <a:hlinkClick r:id="rId3"/>
            </a:endParaRPr>
          </a:p>
          <a:p>
            <a:r>
              <a:rPr lang="en-US" dirty="0" smtClean="0">
                <a:solidFill>
                  <a:schemeClr val="tx1"/>
                </a:solidFill>
                <a:hlinkClick r:id="rId3"/>
              </a:rPr>
              <a:t>No Excuses Goals (</a:t>
            </a:r>
            <a:r>
              <a:rPr lang="en-US" dirty="0" err="1" smtClean="0">
                <a:solidFill>
                  <a:schemeClr val="tx1"/>
                </a:solidFill>
                <a:hlinkClick r:id="rId3"/>
              </a:rPr>
              <a:t>AtD</a:t>
            </a:r>
            <a:r>
              <a:rPr lang="en-US" dirty="0">
                <a:solidFill>
                  <a:schemeClr val="tx1"/>
                </a:solidFill>
                <a:hlinkClick r:id="rId3"/>
              </a:rPr>
              <a:t> </a:t>
            </a:r>
            <a:r>
              <a:rPr lang="en-US" dirty="0" smtClean="0">
                <a:solidFill>
                  <a:schemeClr val="tx1"/>
                </a:solidFill>
                <a:hlinkClick r:id="rId3"/>
              </a:rPr>
              <a:t>Goals)</a:t>
            </a:r>
            <a:endParaRPr lang="en-US" dirty="0" smtClean="0">
              <a:solidFill>
                <a:schemeClr val="tx1"/>
              </a:solidFill>
            </a:endParaRPr>
          </a:p>
          <a:p>
            <a:r>
              <a:rPr lang="en-US" dirty="0" smtClean="0">
                <a:solidFill>
                  <a:schemeClr val="tx1"/>
                </a:solidFill>
                <a:hlinkClick r:id="rId4"/>
              </a:rPr>
              <a:t>No Limits/No Excuses Amarillo</a:t>
            </a:r>
            <a:endParaRPr lang="en-US" dirty="0" smtClean="0">
              <a:solidFill>
                <a:schemeClr val="tx1"/>
              </a:solidFill>
            </a:endParaRPr>
          </a:p>
          <a:p>
            <a:r>
              <a:rPr lang="en-US" dirty="0" smtClean="0">
                <a:solidFill>
                  <a:schemeClr val="tx1"/>
                </a:solidFill>
                <a:hlinkClick r:id="rId5"/>
              </a:rPr>
              <a:t>Sample ways AC has supported No Excuses in the past</a:t>
            </a:r>
            <a:endParaRPr lang="en-US" dirty="0" smtClean="0">
              <a:solidFill>
                <a:schemeClr val="tx1"/>
              </a:solidFill>
            </a:endParaRPr>
          </a:p>
          <a:p>
            <a:pPr marL="45720" indent="0">
              <a:buNone/>
            </a:pPr>
            <a:endParaRPr lang="en-US" dirty="0">
              <a:solidFill>
                <a:schemeClr val="tx1"/>
              </a:solidFill>
            </a:endParaRPr>
          </a:p>
        </p:txBody>
      </p:sp>
      <p:sp>
        <p:nvSpPr>
          <p:cNvPr id="3" name="Title 2"/>
          <p:cNvSpPr>
            <a:spLocks noGrp="1"/>
          </p:cNvSpPr>
          <p:nvPr>
            <p:ph type="title"/>
          </p:nvPr>
        </p:nvSpPr>
        <p:spPr>
          <a:xfrm>
            <a:off x="152400" y="355847"/>
            <a:ext cx="8839200" cy="1054394"/>
          </a:xfrm>
        </p:spPr>
        <p:txBody>
          <a:bodyPr/>
          <a:lstStyle/>
          <a:p>
            <a:pPr algn="l"/>
            <a:r>
              <a:rPr lang="en-US" dirty="0" smtClean="0"/>
              <a:t>No Excuses Information source links</a:t>
            </a:r>
            <a:endParaRPr lang="en-US" dirty="0"/>
          </a:p>
        </p:txBody>
      </p:sp>
    </p:spTree>
    <p:extLst>
      <p:ext uri="{BB962C8B-B14F-4D97-AF65-F5344CB8AC3E}">
        <p14:creationId xmlns:p14="http://schemas.microsoft.com/office/powerpoint/2010/main" val="11841482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smtClean="0">
                <a:solidFill>
                  <a:srgbClr val="37812B"/>
                </a:solidFill>
              </a:rPr>
              <a:t>PART </a:t>
            </a:r>
            <a:r>
              <a:rPr lang="en-US" sz="1600" b="1" dirty="0">
                <a:solidFill>
                  <a:srgbClr val="37812B"/>
                </a:solidFill>
              </a:rPr>
              <a:t>B –Institutional </a:t>
            </a:r>
            <a:r>
              <a:rPr lang="en-US" sz="1600" b="1" dirty="0" smtClean="0">
                <a:solidFill>
                  <a:srgbClr val="37812B"/>
                </a:solidFill>
              </a:rPr>
              <a:t>Outcomes: </a:t>
            </a:r>
            <a:endParaRPr lang="en-US" sz="1600" b="1" dirty="0">
              <a:solidFill>
                <a:srgbClr val="37812B"/>
              </a:solidFill>
            </a:endParaRPr>
          </a:p>
          <a:p>
            <a:pPr marL="45720" lvl="0" indent="0">
              <a:buNone/>
            </a:pPr>
            <a:r>
              <a:rPr lang="en-US" sz="1600" b="1" dirty="0" smtClean="0">
                <a:solidFill>
                  <a:srgbClr val="37812B"/>
                </a:solidFill>
              </a:rPr>
              <a:t>1. </a:t>
            </a:r>
            <a:r>
              <a:rPr lang="en-US" sz="1600" b="1" dirty="0">
                <a:solidFill>
                  <a:srgbClr val="37812B"/>
                </a:solidFill>
              </a:rPr>
              <a:t>For this review year, what is/were your department’s most important </a:t>
            </a:r>
            <a:r>
              <a:rPr lang="en-US" sz="1600" b="1" dirty="0" smtClean="0">
                <a:solidFill>
                  <a:srgbClr val="37812B"/>
                </a:solidFill>
              </a:rPr>
              <a:t>goals    </a:t>
            </a:r>
            <a:br>
              <a:rPr lang="en-US" sz="1600" b="1" dirty="0" smtClean="0">
                <a:solidFill>
                  <a:srgbClr val="37812B"/>
                </a:solidFill>
              </a:rPr>
            </a:br>
            <a:r>
              <a:rPr lang="en-US" sz="1600" b="1" dirty="0" smtClean="0">
                <a:solidFill>
                  <a:srgbClr val="37812B"/>
                </a:solidFill>
              </a:rPr>
              <a:t>    (i.e</a:t>
            </a:r>
            <a:r>
              <a:rPr lang="en-US" sz="1600" b="1" dirty="0">
                <a:solidFill>
                  <a:srgbClr val="37812B"/>
                </a:solidFill>
              </a:rPr>
              <a:t>. broad things you would like to accomplish)? </a:t>
            </a:r>
          </a:p>
          <a:p>
            <a:pPr marL="45720" indent="0">
              <a:buNone/>
            </a:pPr>
            <a:endParaRPr lang="en-US" sz="1600" b="1" dirty="0" smtClean="0">
              <a:solidFill>
                <a:schemeClr val="tx1"/>
              </a:solidFill>
            </a:endParaRPr>
          </a:p>
          <a:p>
            <a:pPr marL="45720" indent="0">
              <a:buNone/>
            </a:pPr>
            <a:r>
              <a:rPr lang="en-US" sz="1600" dirty="0">
                <a:solidFill>
                  <a:schemeClr val="tx1"/>
                </a:solidFill>
              </a:rPr>
              <a:t>Creating Goals:</a:t>
            </a:r>
          </a:p>
          <a:p>
            <a:pPr lvl="1"/>
            <a:r>
              <a:rPr lang="en-US" sz="1600" dirty="0">
                <a:solidFill>
                  <a:schemeClr val="tx1"/>
                </a:solidFill>
              </a:rPr>
              <a:t>Goals should matter to you </a:t>
            </a:r>
            <a:endParaRPr lang="en-US" sz="1600" b="1" dirty="0">
              <a:solidFill>
                <a:schemeClr val="tx1"/>
              </a:solidFill>
            </a:endParaRPr>
          </a:p>
          <a:p>
            <a:pPr lvl="1"/>
            <a:r>
              <a:rPr lang="en-US" sz="1600" dirty="0">
                <a:solidFill>
                  <a:schemeClr val="tx1"/>
                </a:solidFill>
              </a:rPr>
              <a:t>Goals should be broad, general expectations for the </a:t>
            </a:r>
            <a:r>
              <a:rPr lang="en-US" sz="1600" dirty="0" smtClean="0">
                <a:solidFill>
                  <a:schemeClr val="tx1"/>
                </a:solidFill>
              </a:rPr>
              <a:t>department</a:t>
            </a:r>
            <a:endParaRPr lang="en-US" sz="1600" dirty="0">
              <a:solidFill>
                <a:schemeClr val="tx1"/>
              </a:solidFill>
            </a:endParaRPr>
          </a:p>
          <a:p>
            <a:pPr lvl="1"/>
            <a:r>
              <a:rPr lang="en-US" sz="1600" dirty="0">
                <a:solidFill>
                  <a:schemeClr val="tx1"/>
                </a:solidFill>
              </a:rPr>
              <a:t>Goals should be based on the program’s purpose</a:t>
            </a:r>
          </a:p>
          <a:p>
            <a:pPr marL="45720" lvl="0" indent="0">
              <a:buNone/>
            </a:pPr>
            <a:endParaRPr lang="en-US" sz="1600" u="sng" dirty="0" smtClean="0">
              <a:solidFill>
                <a:srgbClr val="FF3300"/>
              </a:solidFill>
            </a:endParaRPr>
          </a:p>
          <a:p>
            <a:pPr marL="45720" lvl="0" indent="0">
              <a:buNone/>
            </a:pPr>
            <a:r>
              <a:rPr lang="en-US" sz="1600" u="sng" dirty="0" smtClean="0">
                <a:solidFill>
                  <a:srgbClr val="FF0000"/>
                </a:solidFill>
              </a:rPr>
              <a:t>2 Different Sample Responses</a:t>
            </a:r>
            <a:r>
              <a:rPr lang="en-US" sz="1600" dirty="0" smtClean="0">
                <a:solidFill>
                  <a:srgbClr val="FF0000"/>
                </a:solidFill>
              </a:rPr>
              <a:t>:</a:t>
            </a:r>
            <a:endParaRPr lang="en-US" sz="1600" b="1" dirty="0" smtClean="0">
              <a:solidFill>
                <a:srgbClr val="FF0000"/>
              </a:solidFill>
            </a:endParaRPr>
          </a:p>
          <a:p>
            <a:r>
              <a:rPr lang="en-US" sz="1600" i="1" u="sng" dirty="0">
                <a:solidFill>
                  <a:schemeClr val="tx1"/>
                </a:solidFill>
              </a:rPr>
              <a:t>Student-Oriented Goal Example</a:t>
            </a:r>
            <a:r>
              <a:rPr lang="en-US" sz="1600" dirty="0" smtClean="0">
                <a:solidFill>
                  <a:schemeClr val="tx1"/>
                </a:solidFill>
              </a:rPr>
              <a:t>: </a:t>
            </a:r>
            <a:r>
              <a:rPr lang="en-US" sz="1600" dirty="0" smtClean="0">
                <a:solidFill>
                  <a:srgbClr val="FF0000"/>
                </a:solidFill>
              </a:rPr>
              <a:t>Student </a:t>
            </a:r>
            <a:r>
              <a:rPr lang="en-US" sz="1600" dirty="0">
                <a:solidFill>
                  <a:srgbClr val="FF0000"/>
                </a:solidFill>
              </a:rPr>
              <a:t>Government Association members will learn valuable parliamentary procedure skills</a:t>
            </a:r>
            <a:r>
              <a:rPr lang="en-US" sz="1600" dirty="0" smtClean="0">
                <a:solidFill>
                  <a:srgbClr val="FF0000"/>
                </a:solidFill>
              </a:rPr>
              <a:t>.</a:t>
            </a:r>
            <a:endParaRPr lang="en-US" sz="1600" dirty="0">
              <a:solidFill>
                <a:srgbClr val="FF0000"/>
              </a:solidFill>
            </a:endParaRPr>
          </a:p>
          <a:p>
            <a:r>
              <a:rPr lang="en-US" sz="1600" i="1" u="sng" dirty="0">
                <a:solidFill>
                  <a:schemeClr val="tx1"/>
                </a:solidFill>
              </a:rPr>
              <a:t>Department/Office-Oriented Goal Example</a:t>
            </a:r>
            <a:r>
              <a:rPr lang="en-US" sz="1600" i="1" dirty="0" smtClean="0">
                <a:solidFill>
                  <a:schemeClr val="tx1"/>
                </a:solidFill>
              </a:rPr>
              <a:t>: </a:t>
            </a:r>
            <a:r>
              <a:rPr lang="en-US" sz="1600" dirty="0" smtClean="0">
                <a:solidFill>
                  <a:srgbClr val="FF0000"/>
                </a:solidFill>
              </a:rPr>
              <a:t>To </a:t>
            </a:r>
            <a:r>
              <a:rPr lang="en-US" sz="1600" dirty="0">
                <a:solidFill>
                  <a:srgbClr val="FF0000"/>
                </a:solidFill>
              </a:rPr>
              <a:t>increase the profitability of the bookstore.</a:t>
            </a:r>
          </a:p>
          <a:p>
            <a:pPr marL="45720" indent="0">
              <a:buNone/>
            </a:pPr>
            <a:endParaRPr lang="en-US" sz="1600" b="1" dirty="0" smtClean="0">
              <a:solidFill>
                <a:srgbClr val="37812B"/>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a:t>IV: Institutional Initiatives </a:t>
            </a:r>
            <a:r>
              <a:rPr lang="en-US" sz="2000" b="1" i="1" dirty="0"/>
              <a:t>	</a:t>
            </a:r>
            <a:endParaRPr lang="en-US" dirty="0"/>
          </a:p>
        </p:txBody>
      </p:sp>
      <p:sp>
        <p:nvSpPr>
          <p:cNvPr id="5" name="Rectangle 4"/>
          <p:cNvSpPr/>
          <p:nvPr/>
        </p:nvSpPr>
        <p:spPr>
          <a:xfrm>
            <a:off x="720969" y="24003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7167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fontScale="92500" lnSpcReduction="10000"/>
          </a:bodyPr>
          <a:lstStyle/>
          <a:p>
            <a:pPr marL="45720" indent="0">
              <a:buNone/>
            </a:pPr>
            <a:r>
              <a:rPr lang="en-US" sz="1700" b="1" dirty="0" smtClean="0">
                <a:solidFill>
                  <a:srgbClr val="37812B"/>
                </a:solidFill>
              </a:rPr>
              <a:t>PART </a:t>
            </a:r>
            <a:r>
              <a:rPr lang="en-US" sz="1700" b="1" dirty="0">
                <a:solidFill>
                  <a:srgbClr val="37812B"/>
                </a:solidFill>
              </a:rPr>
              <a:t>B –Institutional </a:t>
            </a:r>
            <a:r>
              <a:rPr lang="en-US" sz="1700" b="1" dirty="0" smtClean="0">
                <a:solidFill>
                  <a:srgbClr val="37812B"/>
                </a:solidFill>
              </a:rPr>
              <a:t>Outcomes: </a:t>
            </a:r>
            <a:endParaRPr lang="en-US" sz="1700" b="1" dirty="0">
              <a:solidFill>
                <a:srgbClr val="37812B"/>
              </a:solidFill>
            </a:endParaRPr>
          </a:p>
          <a:p>
            <a:pPr marL="45720" lvl="0" indent="0">
              <a:buNone/>
            </a:pPr>
            <a:r>
              <a:rPr lang="en-US" sz="1700" b="1" dirty="0" smtClean="0">
                <a:solidFill>
                  <a:srgbClr val="37812B"/>
                </a:solidFill>
              </a:rPr>
              <a:t>2. For </a:t>
            </a:r>
            <a:r>
              <a:rPr lang="en-US" sz="1700" b="1" dirty="0">
                <a:solidFill>
                  <a:srgbClr val="37812B"/>
                </a:solidFill>
              </a:rPr>
              <a:t>this review year, what is/were your department’s </a:t>
            </a:r>
            <a:r>
              <a:rPr lang="en-US" sz="1700" b="1" u="sng" dirty="0">
                <a:solidFill>
                  <a:srgbClr val="37812B"/>
                </a:solidFill>
              </a:rPr>
              <a:t>most </a:t>
            </a:r>
            <a:r>
              <a:rPr lang="en-US" sz="1700" b="1" u="sng" dirty="0" smtClean="0">
                <a:solidFill>
                  <a:srgbClr val="37812B"/>
                </a:solidFill>
              </a:rPr>
              <a:t>important</a:t>
            </a:r>
            <a:r>
              <a:rPr lang="en-US" sz="1700" b="1" dirty="0">
                <a:solidFill>
                  <a:srgbClr val="37812B"/>
                </a:solidFill>
              </a:rPr>
              <a:t> </a:t>
            </a:r>
            <a:endParaRPr lang="en-US" sz="1700" b="1" dirty="0" smtClean="0">
              <a:solidFill>
                <a:srgbClr val="37812B"/>
              </a:solidFill>
            </a:endParaRPr>
          </a:p>
          <a:p>
            <a:pPr marL="45720" lvl="0" indent="0">
              <a:buNone/>
            </a:pPr>
            <a:r>
              <a:rPr lang="en-US" sz="1700" b="1" dirty="0">
                <a:solidFill>
                  <a:srgbClr val="37812B"/>
                </a:solidFill>
              </a:rPr>
              <a:t> </a:t>
            </a:r>
            <a:r>
              <a:rPr lang="en-US" sz="1700" b="1" dirty="0" smtClean="0">
                <a:solidFill>
                  <a:srgbClr val="37812B"/>
                </a:solidFill>
              </a:rPr>
              <a:t>  outcome/s </a:t>
            </a:r>
            <a:r>
              <a:rPr lang="en-US" sz="1700" b="1" dirty="0">
                <a:solidFill>
                  <a:srgbClr val="37812B"/>
                </a:solidFill>
              </a:rPr>
              <a:t>that can be specifically measured and help you achieve </a:t>
            </a:r>
            <a:r>
              <a:rPr lang="en-US" sz="1700" b="1" dirty="0" smtClean="0">
                <a:solidFill>
                  <a:srgbClr val="37812B"/>
                </a:solidFill>
              </a:rPr>
              <a:t>your </a:t>
            </a:r>
          </a:p>
          <a:p>
            <a:pPr marL="45720" lvl="0" indent="0">
              <a:buNone/>
            </a:pPr>
            <a:r>
              <a:rPr lang="en-US" sz="1700" b="1" dirty="0">
                <a:solidFill>
                  <a:srgbClr val="37812B"/>
                </a:solidFill>
              </a:rPr>
              <a:t> </a:t>
            </a:r>
            <a:r>
              <a:rPr lang="en-US" sz="1700" b="1" dirty="0" smtClean="0">
                <a:solidFill>
                  <a:srgbClr val="37812B"/>
                </a:solidFill>
              </a:rPr>
              <a:t>  goals</a:t>
            </a:r>
            <a:r>
              <a:rPr lang="en-US" sz="1700" b="1" dirty="0">
                <a:solidFill>
                  <a:srgbClr val="37812B"/>
                </a:solidFill>
              </a:rPr>
              <a:t>? Provide examples of 1-3 outcomes. </a:t>
            </a:r>
            <a:r>
              <a:rPr lang="en-US" sz="1600" b="1" dirty="0" smtClean="0">
                <a:solidFill>
                  <a:srgbClr val="37812B"/>
                </a:solidFill>
              </a:rPr>
              <a:t/>
            </a:r>
            <a:br>
              <a:rPr lang="en-US" sz="1600" b="1" dirty="0" smtClean="0">
                <a:solidFill>
                  <a:srgbClr val="37812B"/>
                </a:solidFill>
              </a:rPr>
            </a:br>
            <a:r>
              <a:rPr lang="en-US" sz="1600" b="1" dirty="0" smtClean="0">
                <a:solidFill>
                  <a:srgbClr val="37812B"/>
                </a:solidFill>
              </a:rPr>
              <a:t>   </a:t>
            </a:r>
            <a:r>
              <a:rPr lang="en-US" sz="1400" dirty="0" smtClean="0">
                <a:solidFill>
                  <a:srgbClr val="37812B"/>
                </a:solidFill>
              </a:rPr>
              <a:t>(</a:t>
            </a:r>
            <a:r>
              <a:rPr lang="en-US" sz="1400" dirty="0">
                <a:solidFill>
                  <a:srgbClr val="37812B"/>
                </a:solidFill>
              </a:rPr>
              <a:t>An outcome provides observable evidence that your student’s or client’s knowledge, </a:t>
            </a:r>
            <a:r>
              <a:rPr lang="en-US" sz="1400" dirty="0" smtClean="0">
                <a:solidFill>
                  <a:srgbClr val="37812B"/>
                </a:solidFill>
              </a:rPr>
              <a:t> </a:t>
            </a:r>
            <a:br>
              <a:rPr lang="en-US" sz="1400" dirty="0" smtClean="0">
                <a:solidFill>
                  <a:srgbClr val="37812B"/>
                </a:solidFill>
              </a:rPr>
            </a:br>
            <a:r>
              <a:rPr lang="en-US" sz="1400" dirty="0" smtClean="0">
                <a:solidFill>
                  <a:srgbClr val="37812B"/>
                </a:solidFill>
              </a:rPr>
              <a:t>    skill</a:t>
            </a:r>
            <a:r>
              <a:rPr lang="en-US" sz="1400" dirty="0">
                <a:solidFill>
                  <a:srgbClr val="37812B"/>
                </a:solidFill>
              </a:rPr>
              <a:t>, ability, attitude, or behavior has changed as a result of your efforts.)</a:t>
            </a:r>
          </a:p>
          <a:p>
            <a:pPr marL="45720" indent="0">
              <a:buNone/>
            </a:pPr>
            <a:endParaRPr lang="en-US" sz="1600" b="1" dirty="0" smtClean="0">
              <a:solidFill>
                <a:schemeClr val="tx1"/>
              </a:solidFill>
            </a:endParaRPr>
          </a:p>
          <a:p>
            <a:pPr marL="45720" lvl="0" indent="0">
              <a:buNone/>
            </a:pPr>
            <a:endParaRPr lang="en-US" sz="1600" u="sng" dirty="0" smtClean="0">
              <a:solidFill>
                <a:srgbClr val="FF3300"/>
              </a:solidFill>
            </a:endParaRPr>
          </a:p>
          <a:p>
            <a:r>
              <a:rPr lang="en-US" sz="1600" dirty="0" smtClean="0">
                <a:solidFill>
                  <a:schemeClr val="tx1"/>
                </a:solidFill>
              </a:rPr>
              <a:t>Possible Types of Outcomes: </a:t>
            </a:r>
          </a:p>
          <a:p>
            <a:pPr marL="45720" indent="0">
              <a:buNone/>
            </a:pPr>
            <a:r>
              <a:rPr lang="en-US" sz="1600" dirty="0" smtClean="0">
                <a:solidFill>
                  <a:schemeClr val="tx1"/>
                </a:solidFill>
              </a:rPr>
              <a:t>   Student learning, Program, or Operational Outcomes</a:t>
            </a:r>
            <a:endParaRPr lang="en-US" sz="1600" u="sng" dirty="0">
              <a:solidFill>
                <a:schemeClr val="tx1"/>
              </a:solidFill>
            </a:endParaRPr>
          </a:p>
          <a:p>
            <a:r>
              <a:rPr lang="en-US" sz="1600" dirty="0" smtClean="0">
                <a:solidFill>
                  <a:schemeClr val="tx1"/>
                </a:solidFill>
              </a:rPr>
              <a:t>See </a:t>
            </a:r>
            <a:r>
              <a:rPr lang="en-US" sz="1600" dirty="0" smtClean="0">
                <a:solidFill>
                  <a:schemeClr val="tx1"/>
                </a:solidFill>
                <a:hlinkClick r:id="rId3"/>
              </a:rPr>
              <a:t>A-E Outcome Model </a:t>
            </a:r>
            <a:r>
              <a:rPr lang="en-US" sz="1600" dirty="0" smtClean="0">
                <a:solidFill>
                  <a:schemeClr val="tx1"/>
                </a:solidFill>
              </a:rPr>
              <a:t>and </a:t>
            </a:r>
            <a:r>
              <a:rPr lang="en-US" sz="1600" dirty="0">
                <a:solidFill>
                  <a:schemeClr val="tx1"/>
                </a:solidFill>
                <a:hlinkClick r:id="rId4"/>
              </a:rPr>
              <a:t>Bloom’s Taxonomy </a:t>
            </a:r>
            <a:r>
              <a:rPr lang="en-US" sz="1600" dirty="0" smtClean="0">
                <a:solidFill>
                  <a:schemeClr val="tx1"/>
                </a:solidFill>
              </a:rPr>
              <a:t>when writing outcome statements. Your outcome will tell what the student/customer will do as a result of your intervention and assure you set guidelines such as benchmarks.</a:t>
            </a:r>
          </a:p>
          <a:p>
            <a:r>
              <a:rPr lang="en-US" sz="1600" b="1" dirty="0" smtClean="0">
                <a:solidFill>
                  <a:schemeClr val="tx1"/>
                </a:solidFill>
              </a:rPr>
              <a:t>NOTE: </a:t>
            </a:r>
            <a:r>
              <a:rPr lang="en-US" sz="1600" dirty="0" smtClean="0">
                <a:solidFill>
                  <a:schemeClr val="tx1"/>
                </a:solidFill>
              </a:rPr>
              <a:t>At least one outcome must be direct (based on evidence and not perception)</a:t>
            </a:r>
          </a:p>
          <a:p>
            <a:pPr marL="45720" indent="0">
              <a:buNone/>
            </a:pPr>
            <a:endParaRPr lang="en-US" sz="1600" dirty="0">
              <a:solidFill>
                <a:schemeClr val="tx1"/>
              </a:solidFill>
            </a:endParaRPr>
          </a:p>
          <a:p>
            <a:pPr marL="45720" indent="0">
              <a:buNone/>
            </a:pPr>
            <a:r>
              <a:rPr lang="en-US" sz="1600" u="sng" dirty="0" smtClean="0">
                <a:solidFill>
                  <a:srgbClr val="FF0000"/>
                </a:solidFill>
              </a:rPr>
              <a:t>Sample Response</a:t>
            </a:r>
            <a:r>
              <a:rPr lang="en-US" sz="1600" dirty="0" smtClean="0">
                <a:solidFill>
                  <a:srgbClr val="FF0000"/>
                </a:solidFill>
              </a:rPr>
              <a:t>:</a:t>
            </a:r>
            <a:endParaRPr lang="en-US" sz="1600" b="1" dirty="0" smtClean="0">
              <a:solidFill>
                <a:srgbClr val="FF0000"/>
              </a:solidFill>
            </a:endParaRPr>
          </a:p>
          <a:p>
            <a:pPr marL="45720" indent="0">
              <a:buNone/>
            </a:pPr>
            <a:r>
              <a:rPr lang="en-US" sz="1600" dirty="0">
                <a:solidFill>
                  <a:srgbClr val="FF0000"/>
                </a:solidFill>
              </a:rPr>
              <a:t>After receiving instruction on one or more information literacy competencies, participating students will improve on their pre-test scores by at least 40 percent on the post-test, and students will average at least 70 percent correct on the </a:t>
            </a:r>
            <a:r>
              <a:rPr lang="en-US" sz="1600" dirty="0" smtClean="0">
                <a:solidFill>
                  <a:srgbClr val="FF0000"/>
                </a:solidFill>
              </a:rPr>
              <a:t>post-test.</a:t>
            </a:r>
            <a:endParaRPr lang="en-US" sz="1600" b="1" dirty="0" smtClean="0">
              <a:solidFill>
                <a:srgbClr val="FF0000"/>
              </a:solidFill>
            </a:endParaRPr>
          </a:p>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a:t>IV: Institutional Initiatives </a:t>
            </a:r>
            <a:r>
              <a:rPr lang="en-US" sz="2000" b="1" i="1" dirty="0"/>
              <a:t>	</a:t>
            </a:r>
            <a:endParaRPr lang="en-US" dirty="0"/>
          </a:p>
        </p:txBody>
      </p:sp>
      <p:sp>
        <p:nvSpPr>
          <p:cNvPr id="5" name="Rectangle 4"/>
          <p:cNvSpPr/>
          <p:nvPr/>
        </p:nvSpPr>
        <p:spPr>
          <a:xfrm>
            <a:off x="574431" y="31623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85678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smtClean="0">
                <a:solidFill>
                  <a:srgbClr val="37812B"/>
                </a:solidFill>
              </a:rPr>
              <a:t>PART </a:t>
            </a:r>
            <a:r>
              <a:rPr lang="en-US" sz="1600" b="1" dirty="0">
                <a:solidFill>
                  <a:srgbClr val="37812B"/>
                </a:solidFill>
              </a:rPr>
              <a:t>B –Institutional </a:t>
            </a:r>
            <a:r>
              <a:rPr lang="en-US" sz="1600" b="1" dirty="0" smtClean="0">
                <a:solidFill>
                  <a:srgbClr val="37812B"/>
                </a:solidFill>
              </a:rPr>
              <a:t>Outcomes: </a:t>
            </a:r>
            <a:endParaRPr lang="en-US" sz="1600" b="1" dirty="0">
              <a:solidFill>
                <a:srgbClr val="37812B"/>
              </a:solidFill>
            </a:endParaRPr>
          </a:p>
          <a:p>
            <a:pPr marL="45720" indent="0">
              <a:buNone/>
            </a:pPr>
            <a:r>
              <a:rPr lang="en-US" sz="1600" b="1" dirty="0" smtClean="0">
                <a:solidFill>
                  <a:srgbClr val="37812B"/>
                </a:solidFill>
              </a:rPr>
              <a:t>3. </a:t>
            </a:r>
            <a:r>
              <a:rPr lang="en-US" sz="1600" b="1" dirty="0">
                <a:solidFill>
                  <a:srgbClr val="37812B"/>
                </a:solidFill>
              </a:rPr>
              <a:t>How does your department assess the </a:t>
            </a:r>
            <a:r>
              <a:rPr lang="en-US" sz="1600" b="1" dirty="0" smtClean="0">
                <a:solidFill>
                  <a:srgbClr val="37812B"/>
                </a:solidFill>
              </a:rPr>
              <a:t>above outcome/s? </a:t>
            </a:r>
            <a:r>
              <a:rPr lang="en-US" sz="1600" b="1" dirty="0">
                <a:solidFill>
                  <a:srgbClr val="37812B"/>
                </a:solidFill>
              </a:rPr>
              <a:t>What were the </a:t>
            </a:r>
            <a:r>
              <a:rPr lang="en-US" sz="1600" b="1" dirty="0" smtClean="0">
                <a:solidFill>
                  <a:srgbClr val="37812B"/>
                </a:solidFill>
              </a:rPr>
              <a:t> </a:t>
            </a:r>
            <a:br>
              <a:rPr lang="en-US" sz="1600" b="1" dirty="0" smtClean="0">
                <a:solidFill>
                  <a:srgbClr val="37812B"/>
                </a:solidFill>
              </a:rPr>
            </a:br>
            <a:r>
              <a:rPr lang="en-US" sz="1600" b="1" dirty="0" smtClean="0">
                <a:solidFill>
                  <a:srgbClr val="37812B"/>
                </a:solidFill>
              </a:rPr>
              <a:t>    results of your </a:t>
            </a:r>
            <a:r>
              <a:rPr lang="en-US" sz="1600" b="1" dirty="0">
                <a:solidFill>
                  <a:srgbClr val="37812B"/>
                </a:solidFill>
              </a:rPr>
              <a:t>outcome assessment? What do </a:t>
            </a:r>
            <a:r>
              <a:rPr lang="en-US" sz="1600" b="1" dirty="0" smtClean="0">
                <a:solidFill>
                  <a:srgbClr val="37812B"/>
                </a:solidFill>
              </a:rPr>
              <a:t>your results tell you?</a:t>
            </a:r>
            <a:endParaRPr lang="en-US" sz="1600" dirty="0">
              <a:solidFill>
                <a:srgbClr val="37812B"/>
              </a:solidFill>
            </a:endParaRPr>
          </a:p>
          <a:p>
            <a:pPr marL="45720" lvl="0" indent="0">
              <a:buNone/>
            </a:pPr>
            <a:endParaRPr lang="en-US" sz="1400" dirty="0">
              <a:solidFill>
                <a:srgbClr val="37812B"/>
              </a:solidFill>
            </a:endParaRPr>
          </a:p>
          <a:p>
            <a:pPr marL="45720" indent="0">
              <a:buNone/>
            </a:pPr>
            <a:endParaRPr lang="en-US" sz="1600" b="1" dirty="0" smtClean="0">
              <a:solidFill>
                <a:schemeClr val="tx1"/>
              </a:solidFill>
            </a:endParaRPr>
          </a:p>
          <a:p>
            <a:r>
              <a:rPr lang="en-US" sz="1600" dirty="0" smtClean="0">
                <a:solidFill>
                  <a:schemeClr val="tx1"/>
                </a:solidFill>
              </a:rPr>
              <a:t>If you have not already explained in #2, this part requires you to explain how you assess your outcome (e.g. pre/post test, viewing # of students who registered on time and comparing to previous year, etc.)</a:t>
            </a:r>
            <a:endParaRPr lang="en-US" sz="1600" dirty="0">
              <a:solidFill>
                <a:schemeClr val="tx1"/>
              </a:solidFill>
            </a:endParaRPr>
          </a:p>
          <a:p>
            <a:r>
              <a:rPr lang="en-US" sz="1600" dirty="0" smtClean="0">
                <a:solidFill>
                  <a:schemeClr val="tx1"/>
                </a:solidFill>
              </a:rPr>
              <a:t>This data also asks you to provide your results and an analysis.</a:t>
            </a:r>
          </a:p>
          <a:p>
            <a:pPr marL="45720" indent="0">
              <a:buNone/>
            </a:pPr>
            <a:endParaRPr lang="en-US" sz="1600" dirty="0">
              <a:solidFill>
                <a:schemeClr val="tx1"/>
              </a:solidFill>
            </a:endParaRPr>
          </a:p>
          <a:p>
            <a:pPr marL="45720" indent="0">
              <a:buNone/>
            </a:pPr>
            <a:r>
              <a:rPr lang="en-US" sz="1600" u="sng" dirty="0" smtClean="0">
                <a:solidFill>
                  <a:srgbClr val="FF0000"/>
                </a:solidFill>
              </a:rPr>
              <a:t>Sample Response</a:t>
            </a:r>
            <a:r>
              <a:rPr lang="en-US" sz="1600" dirty="0" smtClean="0">
                <a:solidFill>
                  <a:srgbClr val="FF0000"/>
                </a:solidFill>
              </a:rPr>
              <a:t>:</a:t>
            </a:r>
            <a:endParaRPr lang="en-US" sz="1600" b="1" dirty="0" smtClean="0">
              <a:solidFill>
                <a:srgbClr val="FF0000"/>
              </a:solidFill>
            </a:endParaRPr>
          </a:p>
          <a:p>
            <a:pPr marL="45720" lvl="0" indent="0">
              <a:buNone/>
            </a:pPr>
            <a:r>
              <a:rPr lang="en-US" sz="1600" dirty="0" smtClean="0">
                <a:solidFill>
                  <a:srgbClr val="FF0000"/>
                </a:solidFill>
              </a:rPr>
              <a:t>(See Next Slide)</a:t>
            </a: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691662" y="25146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64474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endParaRPr lang="en-US" sz="1600" b="1" dirty="0" smtClean="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3419460"/>
              </p:ext>
            </p:extLst>
          </p:nvPr>
        </p:nvGraphicFramePr>
        <p:xfrm>
          <a:off x="457200" y="2209800"/>
          <a:ext cx="8305800" cy="1847850"/>
        </p:xfrm>
        <a:graphic>
          <a:graphicData uri="http://schemas.openxmlformats.org/drawingml/2006/table">
            <a:tbl>
              <a:tblPr firstRow="1" firstCol="1" bandRow="1"/>
              <a:tblGrid>
                <a:gridCol w="8305800"/>
              </a:tblGrid>
              <a:tr h="0">
                <a:tc>
                  <a:txBody>
                    <a:bodyPr/>
                    <a:lstStyle/>
                    <a:p>
                      <a:pPr marL="685800" marR="0">
                        <a:lnSpc>
                          <a:spcPct val="115000"/>
                        </a:lnSpc>
                        <a:spcBef>
                          <a:spcPts val="0"/>
                        </a:spcBef>
                        <a:spcAft>
                          <a:spcPts val="0"/>
                        </a:spcAft>
                      </a:pPr>
                      <a:r>
                        <a:rPr lang="en-US" sz="1200" b="1" dirty="0">
                          <a:solidFill>
                            <a:srgbClr val="FF0000"/>
                          </a:solidFill>
                          <a:effectLst/>
                          <a:latin typeface="Calibri"/>
                          <a:ea typeface="Calibri"/>
                          <a:cs typeface="Calibri"/>
                        </a:rPr>
                        <a:t>2012-2013 Data:</a:t>
                      </a:r>
                      <a:r>
                        <a:rPr lang="en-US" sz="1200" dirty="0">
                          <a:solidFill>
                            <a:srgbClr val="FF0000"/>
                          </a:solidFill>
                          <a:effectLst/>
                          <a:latin typeface="Calibri"/>
                          <a:ea typeface="Calibri"/>
                          <a:cs typeface="Calibri"/>
                        </a:rPr>
                        <a:t> </a:t>
                      </a:r>
                      <a:endParaRPr lang="en-US" sz="1100" dirty="0">
                        <a:solidFill>
                          <a:srgbClr val="FF0000"/>
                        </a:solidFill>
                        <a:effectLst/>
                        <a:latin typeface="Calibri"/>
                        <a:ea typeface="Calibri"/>
                        <a:cs typeface="Times New Roman"/>
                      </a:endParaRPr>
                    </a:p>
                    <a:p>
                      <a:pPr marL="685800" marR="0">
                        <a:lnSpc>
                          <a:spcPct val="115000"/>
                        </a:lnSpc>
                        <a:spcBef>
                          <a:spcPts val="0"/>
                        </a:spcBef>
                        <a:spcAft>
                          <a:spcPts val="0"/>
                        </a:spcAft>
                      </a:pPr>
                      <a:r>
                        <a:rPr lang="en-US" sz="1200" b="1" dirty="0">
                          <a:solidFill>
                            <a:srgbClr val="FF0000"/>
                          </a:solidFill>
                          <a:effectLst/>
                          <a:latin typeface="Calibri"/>
                          <a:ea typeface="Calibri"/>
                          <a:cs typeface="Calibri"/>
                        </a:rPr>
                        <a:t>Library Instruction Classroom Assessment Averages</a:t>
                      </a:r>
                      <a:endParaRPr lang="en-US" sz="1100" dirty="0">
                        <a:solidFill>
                          <a:srgbClr val="FF0000"/>
                        </a:solidFill>
                        <a:effectLst/>
                        <a:latin typeface="Calibri"/>
                        <a:ea typeface="Calibri"/>
                        <a:cs typeface="Times New Roman"/>
                      </a:endParaRPr>
                    </a:p>
                    <a:p>
                      <a:pPr marL="685800" marR="0">
                        <a:spcBef>
                          <a:spcPts val="0"/>
                        </a:spcBef>
                        <a:spcAft>
                          <a:spcPts val="0"/>
                        </a:spcAft>
                      </a:pPr>
                      <a:r>
                        <a:rPr lang="en-US" sz="1200" b="1" u="sng" cap="small" spc="25" dirty="0">
                          <a:solidFill>
                            <a:srgbClr val="C0504D"/>
                          </a:solidFill>
                          <a:effectLst/>
                          <a:latin typeface="Calibri"/>
                          <a:ea typeface="Calibri"/>
                          <a:cs typeface="Calibri"/>
                        </a:rPr>
                        <a:t>Fall 2012		</a:t>
                      </a:r>
                      <a:r>
                        <a:rPr lang="en-US" sz="1200" b="1" u="sng" cap="small" spc="25" dirty="0">
                          <a:solidFill>
                            <a:srgbClr val="FF3300"/>
                          </a:solidFill>
                          <a:effectLst/>
                          <a:latin typeface="Calibri"/>
                          <a:ea typeface="Calibri"/>
                          <a:cs typeface="Calibri"/>
                        </a:rPr>
                        <a:t>			Spring/Summer 2013</a:t>
                      </a:r>
                      <a:endParaRPr lang="en-US" sz="1100" dirty="0">
                        <a:solidFill>
                          <a:srgbClr val="FF3300"/>
                        </a:solidFill>
                        <a:effectLst/>
                        <a:latin typeface="Calibri"/>
                        <a:ea typeface="Calibri"/>
                        <a:cs typeface="Times New Roman"/>
                      </a:endParaRPr>
                    </a:p>
                    <a:p>
                      <a:pPr marL="685800" marR="0">
                        <a:lnSpc>
                          <a:spcPct val="115000"/>
                        </a:lnSpc>
                        <a:spcBef>
                          <a:spcPts val="0"/>
                        </a:spcBef>
                        <a:spcAft>
                          <a:spcPts val="0"/>
                        </a:spcAft>
                      </a:pPr>
                      <a:r>
                        <a:rPr lang="en-US" sz="1200" dirty="0">
                          <a:solidFill>
                            <a:srgbClr val="FF3300"/>
                          </a:solidFill>
                          <a:effectLst/>
                          <a:latin typeface="Calibri"/>
                          <a:ea typeface="Calibri"/>
                          <a:cs typeface="Calibri"/>
                        </a:rPr>
                        <a:t>Pre-instruction		</a:t>
                      </a:r>
                      <a:r>
                        <a:rPr lang="en-US" sz="1200" dirty="0" smtClean="0">
                          <a:solidFill>
                            <a:srgbClr val="FF3300"/>
                          </a:solidFill>
                          <a:effectLst/>
                          <a:latin typeface="Calibri"/>
                          <a:ea typeface="Calibri"/>
                          <a:cs typeface="Calibri"/>
                        </a:rPr>
                        <a:t>54                                              Pre-instruction</a:t>
                      </a:r>
                      <a:r>
                        <a:rPr lang="en-US" sz="1200" dirty="0">
                          <a:solidFill>
                            <a:srgbClr val="FF3300"/>
                          </a:solidFill>
                          <a:effectLst/>
                          <a:latin typeface="Calibri"/>
                          <a:ea typeface="Calibri"/>
                          <a:cs typeface="Calibri"/>
                        </a:rPr>
                        <a:t>		45%</a:t>
                      </a:r>
                      <a:endParaRPr lang="en-US" sz="1100" dirty="0">
                        <a:solidFill>
                          <a:srgbClr val="FF3300"/>
                        </a:solidFill>
                        <a:effectLst/>
                        <a:latin typeface="Calibri"/>
                        <a:ea typeface="Calibri"/>
                        <a:cs typeface="Times New Roman"/>
                      </a:endParaRPr>
                    </a:p>
                    <a:p>
                      <a:pPr marL="685800" marR="0">
                        <a:lnSpc>
                          <a:spcPct val="115000"/>
                        </a:lnSpc>
                        <a:spcBef>
                          <a:spcPts val="0"/>
                        </a:spcBef>
                        <a:spcAft>
                          <a:spcPts val="0"/>
                        </a:spcAft>
                      </a:pPr>
                      <a:r>
                        <a:rPr lang="en-US" sz="1200" dirty="0">
                          <a:solidFill>
                            <a:srgbClr val="FF3300"/>
                          </a:solidFill>
                          <a:effectLst/>
                          <a:latin typeface="Calibri"/>
                          <a:ea typeface="Calibri"/>
                          <a:cs typeface="Calibri"/>
                        </a:rPr>
                        <a:t>Post-instruction		78%	</a:t>
                      </a:r>
                      <a:r>
                        <a:rPr lang="en-US" sz="1200" baseline="0" dirty="0" smtClean="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 </a:t>
                      </a:r>
                      <a:r>
                        <a:rPr lang="en-US" sz="1200" dirty="0">
                          <a:solidFill>
                            <a:srgbClr val="FF3300"/>
                          </a:solidFill>
                          <a:effectLst/>
                          <a:latin typeface="Calibri"/>
                          <a:ea typeface="Calibri"/>
                          <a:cs typeface="Calibri"/>
                        </a:rPr>
                        <a:t>Post-instruction		77%</a:t>
                      </a:r>
                      <a:endParaRPr lang="en-US" sz="1100" dirty="0">
                        <a:solidFill>
                          <a:srgbClr val="FF3300"/>
                        </a:solidFill>
                        <a:effectLst/>
                        <a:latin typeface="Calibri"/>
                        <a:ea typeface="Calibri"/>
                        <a:cs typeface="Times New Roman"/>
                      </a:endParaRPr>
                    </a:p>
                    <a:p>
                      <a:pPr marL="685800" marR="0">
                        <a:lnSpc>
                          <a:spcPct val="115000"/>
                        </a:lnSpc>
                        <a:spcBef>
                          <a:spcPts val="0"/>
                        </a:spcBef>
                        <a:spcAft>
                          <a:spcPts val="0"/>
                        </a:spcAft>
                      </a:pPr>
                      <a:r>
                        <a:rPr lang="en-US" sz="1200" dirty="0">
                          <a:solidFill>
                            <a:srgbClr val="FF3300"/>
                          </a:solidFill>
                          <a:effectLst/>
                          <a:latin typeface="Calibri"/>
                          <a:ea typeface="Calibri"/>
                          <a:cs typeface="Calibri"/>
                        </a:rPr>
                        <a:t>% improvement		</a:t>
                      </a:r>
                      <a:r>
                        <a:rPr lang="en-US" sz="1200" u="sng" dirty="0">
                          <a:solidFill>
                            <a:srgbClr val="FF3300"/>
                          </a:solidFill>
                          <a:effectLst/>
                          <a:latin typeface="Calibri"/>
                          <a:ea typeface="Calibri"/>
                          <a:cs typeface="Calibri"/>
                        </a:rPr>
                        <a:t>45%</a:t>
                      </a:r>
                      <a:r>
                        <a:rPr lang="en-US" sz="1200" dirty="0">
                          <a:solidFill>
                            <a:srgbClr val="FF3300"/>
                          </a:solidFill>
                          <a:effectLst/>
                          <a:latin typeface="Calibri"/>
                          <a:ea typeface="Calibri"/>
                          <a:cs typeface="Calibri"/>
                        </a:rPr>
                        <a:t>	</a:t>
                      </a:r>
                      <a:r>
                        <a:rPr lang="en-US" sz="1200" baseline="0" dirty="0" smtClean="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 </a:t>
                      </a:r>
                      <a:r>
                        <a:rPr lang="en-US" sz="1200" dirty="0">
                          <a:solidFill>
                            <a:srgbClr val="FF3300"/>
                          </a:solidFill>
                          <a:effectLst/>
                          <a:latin typeface="Calibri"/>
                          <a:ea typeface="Calibri"/>
                          <a:cs typeface="Calibri"/>
                        </a:rPr>
                        <a:t>improvement		</a:t>
                      </a:r>
                      <a:r>
                        <a:rPr lang="en-US" sz="1200" u="sng" dirty="0">
                          <a:solidFill>
                            <a:srgbClr val="FF3300"/>
                          </a:solidFill>
                          <a:effectLst/>
                          <a:latin typeface="Calibri"/>
                          <a:ea typeface="Calibri"/>
                          <a:cs typeface="Calibri"/>
                        </a:rPr>
                        <a:t>71%</a:t>
                      </a:r>
                      <a:endParaRPr lang="en-US" sz="1100" dirty="0">
                        <a:solidFill>
                          <a:srgbClr val="FF3300"/>
                        </a:solidFill>
                        <a:effectLst/>
                        <a:latin typeface="Calibri"/>
                        <a:ea typeface="Calibri"/>
                        <a:cs typeface="Times New Roman"/>
                      </a:endParaRPr>
                    </a:p>
                    <a:p>
                      <a:pPr marL="685800" marR="0">
                        <a:lnSpc>
                          <a:spcPct val="115000"/>
                        </a:lnSpc>
                        <a:spcBef>
                          <a:spcPts val="0"/>
                        </a:spcBef>
                        <a:spcAft>
                          <a:spcPts val="0"/>
                        </a:spcAft>
                      </a:pPr>
                      <a:r>
                        <a:rPr lang="en-US" sz="1200" dirty="0">
                          <a:solidFill>
                            <a:srgbClr val="FF3300"/>
                          </a:solidFill>
                          <a:effectLst/>
                          <a:latin typeface="Calibri"/>
                          <a:ea typeface="Calibri"/>
                          <a:cs typeface="Calibri"/>
                        </a:rPr>
                        <a:t># of students assessed	1075	</a:t>
                      </a:r>
                      <a:r>
                        <a:rPr lang="en-US" sz="1200" baseline="0" dirty="0" smtClean="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 </a:t>
                      </a:r>
                      <a:r>
                        <a:rPr lang="en-US" sz="1200" dirty="0">
                          <a:solidFill>
                            <a:srgbClr val="FF3300"/>
                          </a:solidFill>
                          <a:effectLst/>
                          <a:latin typeface="Calibri"/>
                          <a:ea typeface="Calibri"/>
                          <a:cs typeface="Calibri"/>
                        </a:rPr>
                        <a:t>of students assessed 	1041</a:t>
                      </a:r>
                      <a:endParaRPr lang="en-US" sz="1100" dirty="0">
                        <a:solidFill>
                          <a:srgbClr val="FF3300"/>
                        </a:solidFill>
                        <a:effectLst/>
                        <a:latin typeface="Calibri"/>
                        <a:ea typeface="Calibri"/>
                        <a:cs typeface="Times New Roman"/>
                      </a:endParaRPr>
                    </a:p>
                    <a:p>
                      <a:pPr marL="685800" marR="0">
                        <a:lnSpc>
                          <a:spcPct val="115000"/>
                        </a:lnSpc>
                        <a:spcBef>
                          <a:spcPts val="0"/>
                        </a:spcBef>
                        <a:spcAft>
                          <a:spcPts val="0"/>
                        </a:spcAft>
                      </a:pPr>
                      <a:r>
                        <a:rPr lang="en-US" sz="1200" dirty="0">
                          <a:solidFill>
                            <a:srgbClr val="FF3300"/>
                          </a:solidFill>
                          <a:effectLst/>
                          <a:latin typeface="Calibri"/>
                          <a:ea typeface="Calibri"/>
                          <a:cs typeface="Calibri"/>
                        </a:rPr>
                        <a:t>Total </a:t>
                      </a:r>
                      <a:r>
                        <a:rPr lang="en-US" sz="1200" dirty="0" smtClean="0">
                          <a:solidFill>
                            <a:srgbClr val="FF3300"/>
                          </a:solidFill>
                          <a:effectLst/>
                          <a:latin typeface="Calibri"/>
                          <a:ea typeface="Calibri"/>
                          <a:cs typeface="Calibri"/>
                        </a:rPr>
                        <a:t># receiving instruction</a:t>
                      </a:r>
                      <a:r>
                        <a:rPr lang="en-US" sz="1200" dirty="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1284</a:t>
                      </a:r>
                      <a:r>
                        <a:rPr lang="en-US" sz="1200" dirty="0">
                          <a:solidFill>
                            <a:srgbClr val="FF3300"/>
                          </a:solidFill>
                          <a:effectLst/>
                          <a:latin typeface="Calibri"/>
                          <a:ea typeface="Calibri"/>
                          <a:cs typeface="Calibri"/>
                        </a:rPr>
                        <a:t>	</a:t>
                      </a:r>
                      <a:r>
                        <a:rPr lang="en-US" sz="1200" baseline="0" dirty="0" smtClean="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Total #</a:t>
                      </a:r>
                      <a:r>
                        <a:rPr lang="en-US" sz="1200" baseline="0" dirty="0" smtClean="0">
                          <a:solidFill>
                            <a:srgbClr val="FF3300"/>
                          </a:solidFill>
                          <a:effectLst/>
                          <a:latin typeface="Calibri"/>
                          <a:ea typeface="Calibri"/>
                          <a:cs typeface="Calibri"/>
                        </a:rPr>
                        <a:t> </a:t>
                      </a:r>
                      <a:r>
                        <a:rPr lang="en-US" sz="1200" dirty="0" smtClean="0">
                          <a:solidFill>
                            <a:srgbClr val="FF3300"/>
                          </a:solidFill>
                          <a:effectLst/>
                          <a:latin typeface="Calibri"/>
                          <a:ea typeface="Calibri"/>
                          <a:cs typeface="Calibri"/>
                        </a:rPr>
                        <a:t>receiving </a:t>
                      </a:r>
                      <a:r>
                        <a:rPr lang="en-US" sz="1200" dirty="0">
                          <a:solidFill>
                            <a:srgbClr val="FF3300"/>
                          </a:solidFill>
                          <a:effectLst/>
                          <a:latin typeface="Calibri"/>
                          <a:ea typeface="Calibri"/>
                          <a:cs typeface="Calibri"/>
                        </a:rPr>
                        <a:t>instruction	</a:t>
                      </a:r>
                      <a:r>
                        <a:rPr lang="en-US" sz="1200" dirty="0" smtClean="0">
                          <a:solidFill>
                            <a:srgbClr val="FF3300"/>
                          </a:solidFill>
                          <a:effectLst/>
                          <a:latin typeface="Calibri"/>
                          <a:ea typeface="Calibri"/>
                          <a:cs typeface="Calibri"/>
                        </a:rPr>
                        <a:t>1149</a:t>
                      </a:r>
                      <a:endParaRPr lang="en-US" sz="1100" dirty="0">
                        <a:solidFill>
                          <a:srgbClr val="FF3300"/>
                        </a:solidFill>
                        <a:effectLst/>
                        <a:latin typeface="Calibri"/>
                        <a:ea typeface="Calibri"/>
                        <a:cs typeface="Times New Roman"/>
                      </a:endParaRPr>
                    </a:p>
                    <a:p>
                      <a:pPr marL="0" marR="0">
                        <a:lnSpc>
                          <a:spcPct val="115000"/>
                        </a:lnSpc>
                        <a:spcBef>
                          <a:spcPts val="0"/>
                        </a:spcBef>
                        <a:spcAft>
                          <a:spcPts val="0"/>
                        </a:spcAft>
                      </a:pPr>
                      <a:r>
                        <a:rPr lang="en-US" sz="1100" dirty="0">
                          <a:solidFill>
                            <a:srgbClr val="4F81BD"/>
                          </a:solidFill>
                          <a:effectLst/>
                          <a:latin typeface="Franklin Gothic Book"/>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533400" y="1676400"/>
            <a:ext cx="2514600" cy="369332"/>
          </a:xfrm>
          <a:prstGeom prst="rect">
            <a:avLst/>
          </a:prstGeom>
          <a:noFill/>
        </p:spPr>
        <p:txBody>
          <a:bodyPr wrap="square" rtlCol="0">
            <a:spAutoFit/>
          </a:bodyPr>
          <a:lstStyle/>
          <a:p>
            <a:r>
              <a:rPr lang="en-US" u="sng" dirty="0" smtClean="0">
                <a:solidFill>
                  <a:srgbClr val="FF0000"/>
                </a:solidFill>
              </a:rPr>
              <a:t>Sample Response:</a:t>
            </a:r>
            <a:endParaRPr lang="en-US" u="sng" dirty="0">
              <a:solidFill>
                <a:srgbClr val="FF0000"/>
              </a:solidFill>
            </a:endParaRPr>
          </a:p>
        </p:txBody>
      </p:sp>
      <p:sp>
        <p:nvSpPr>
          <p:cNvPr id="7" name="TextBox 6"/>
          <p:cNvSpPr txBox="1"/>
          <p:nvPr/>
        </p:nvSpPr>
        <p:spPr>
          <a:xfrm>
            <a:off x="533400" y="4267200"/>
            <a:ext cx="8229600" cy="830997"/>
          </a:xfrm>
          <a:prstGeom prst="rect">
            <a:avLst/>
          </a:prstGeom>
          <a:noFill/>
        </p:spPr>
        <p:txBody>
          <a:bodyPr wrap="square" rtlCol="0">
            <a:spAutoFit/>
          </a:bodyPr>
          <a:lstStyle/>
          <a:p>
            <a:r>
              <a:rPr lang="en-US" sz="1600" dirty="0" smtClean="0">
                <a:solidFill>
                  <a:srgbClr val="FF0000"/>
                </a:solidFill>
              </a:rPr>
              <a:t>The results indicate that the benchmark was completely met. Students met the benchmarks of both improving by at least 40% on the post-instruction test as opposed to pre-instruction test. Students also scored at least 70% correct on post-instruction test.</a:t>
            </a:r>
            <a:endParaRPr lang="en-US" sz="1600" dirty="0">
              <a:solidFill>
                <a:srgbClr val="FF0000"/>
              </a:solidFill>
            </a:endParaRPr>
          </a:p>
        </p:txBody>
      </p:sp>
    </p:spTree>
    <p:extLst>
      <p:ext uri="{BB962C8B-B14F-4D97-AF65-F5344CB8AC3E}">
        <p14:creationId xmlns:p14="http://schemas.microsoft.com/office/powerpoint/2010/main" val="31923785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lnSpcReduction="10000"/>
          </a:bodyPr>
          <a:lstStyle/>
          <a:p>
            <a:pPr marL="45720" indent="0">
              <a:buNone/>
            </a:pPr>
            <a:r>
              <a:rPr lang="en-US" sz="1600" b="1" dirty="0" smtClean="0">
                <a:solidFill>
                  <a:srgbClr val="37812B"/>
                </a:solidFill>
              </a:rPr>
              <a:t>PART </a:t>
            </a:r>
            <a:r>
              <a:rPr lang="en-US" sz="1600" b="1" dirty="0">
                <a:solidFill>
                  <a:srgbClr val="37812B"/>
                </a:solidFill>
              </a:rPr>
              <a:t>B –Institutional </a:t>
            </a:r>
            <a:r>
              <a:rPr lang="en-US" sz="1600" b="1" dirty="0" smtClean="0">
                <a:solidFill>
                  <a:srgbClr val="37812B"/>
                </a:solidFill>
              </a:rPr>
              <a:t>Outcomes: </a:t>
            </a:r>
            <a:endParaRPr lang="en-US" sz="1600" b="1" dirty="0">
              <a:solidFill>
                <a:srgbClr val="37812B"/>
              </a:solidFill>
            </a:endParaRPr>
          </a:p>
          <a:p>
            <a:pPr marL="45720" lvl="0" indent="0">
              <a:buNone/>
            </a:pPr>
            <a:r>
              <a:rPr lang="en-US" sz="1600" b="1" dirty="0" smtClean="0">
                <a:solidFill>
                  <a:srgbClr val="37812B"/>
                </a:solidFill>
              </a:rPr>
              <a:t>4. </a:t>
            </a:r>
            <a:r>
              <a:rPr lang="en-US" sz="1600" b="1" dirty="0">
                <a:solidFill>
                  <a:srgbClr val="37812B"/>
                </a:solidFill>
              </a:rPr>
              <a:t>What change/s has your department made in the past year or do you </a:t>
            </a:r>
            <a:r>
              <a:rPr lang="en-US" sz="1600" b="1" dirty="0" smtClean="0">
                <a:solidFill>
                  <a:srgbClr val="37812B"/>
                </a:solidFill>
              </a:rPr>
              <a:t>plan</a:t>
            </a:r>
            <a:br>
              <a:rPr lang="en-US" sz="1600" b="1" dirty="0" smtClean="0">
                <a:solidFill>
                  <a:srgbClr val="37812B"/>
                </a:solidFill>
              </a:rPr>
            </a:br>
            <a:r>
              <a:rPr lang="en-US" sz="1600" b="1" dirty="0" smtClean="0">
                <a:solidFill>
                  <a:srgbClr val="37812B"/>
                </a:solidFill>
              </a:rPr>
              <a:t>    to </a:t>
            </a:r>
            <a:r>
              <a:rPr lang="en-US" sz="1600" b="1" dirty="0">
                <a:solidFill>
                  <a:srgbClr val="37812B"/>
                </a:solidFill>
              </a:rPr>
              <a:t>make based on your assessment of any outcome? </a:t>
            </a:r>
            <a:endParaRPr lang="en-US" sz="1600" dirty="0">
              <a:solidFill>
                <a:srgbClr val="37812B"/>
              </a:solidFill>
            </a:endParaRPr>
          </a:p>
          <a:p>
            <a:pPr marL="45720" lvl="0" indent="0">
              <a:buNone/>
            </a:pPr>
            <a:endParaRPr lang="en-US" sz="1400" dirty="0">
              <a:solidFill>
                <a:srgbClr val="37812B"/>
              </a:solidFill>
            </a:endParaRPr>
          </a:p>
          <a:p>
            <a:pPr marL="45720" lvl="0" indent="0">
              <a:buNone/>
            </a:pPr>
            <a:endParaRPr lang="en-US" sz="1600" b="1" dirty="0">
              <a:solidFill>
                <a:schemeClr val="tx1"/>
              </a:solidFill>
            </a:endParaRPr>
          </a:p>
          <a:p>
            <a:pPr marL="45720" lvl="0" indent="0">
              <a:buNone/>
            </a:pPr>
            <a:r>
              <a:rPr lang="en-US" sz="1600" dirty="0" smtClean="0">
                <a:solidFill>
                  <a:schemeClr val="tx1"/>
                </a:solidFill>
              </a:rPr>
              <a:t>If the results of your outcome are not desirable or can be improved, you need to indicate an improvement that was made or plan for improvement. If your results continually meet your expectations, you need to look for new areas to measure (new outcomes/new areas for improvement) in your department.</a:t>
            </a:r>
          </a:p>
          <a:p>
            <a:pPr marL="45720" lvl="0" indent="0">
              <a:buNone/>
            </a:pPr>
            <a:endParaRPr lang="en-US" sz="1600" dirty="0">
              <a:solidFill>
                <a:schemeClr val="tx1"/>
              </a:solidFill>
            </a:endParaRPr>
          </a:p>
          <a:p>
            <a:pPr marL="45720" indent="0">
              <a:buNone/>
            </a:pPr>
            <a:r>
              <a:rPr lang="en-US" sz="1600" u="sng" dirty="0">
                <a:solidFill>
                  <a:srgbClr val="FF0000"/>
                </a:solidFill>
              </a:rPr>
              <a:t>Sample Response</a:t>
            </a:r>
            <a:r>
              <a:rPr lang="en-US" sz="1600" dirty="0">
                <a:solidFill>
                  <a:srgbClr val="FF0000"/>
                </a:solidFill>
              </a:rPr>
              <a:t>:</a:t>
            </a:r>
            <a:endParaRPr lang="en-US" sz="1600" b="1" dirty="0">
              <a:solidFill>
                <a:srgbClr val="FF0000"/>
              </a:solidFill>
            </a:endParaRPr>
          </a:p>
          <a:p>
            <a:pPr lvl="0"/>
            <a:r>
              <a:rPr lang="en-US" sz="1600" dirty="0">
                <a:solidFill>
                  <a:srgbClr val="FF0000"/>
                </a:solidFill>
              </a:rPr>
              <a:t>The number of students who received instruction increased significantly over the past year. A goal of the library has always been to teach as many students as possible.  </a:t>
            </a:r>
          </a:p>
          <a:p>
            <a:pPr lvl="0"/>
            <a:r>
              <a:rPr lang="en-US" sz="1600" dirty="0">
                <a:solidFill>
                  <a:srgbClr val="FF0000"/>
                </a:solidFill>
              </a:rPr>
              <a:t>Repeated wide usage of audience response systems continues increased student engagement.</a:t>
            </a:r>
          </a:p>
          <a:p>
            <a:pPr marL="45720" indent="0">
              <a:buNone/>
            </a:pPr>
            <a:r>
              <a:rPr lang="en-US" sz="1600" dirty="0">
                <a:solidFill>
                  <a:srgbClr val="FF0000"/>
                </a:solidFill>
              </a:rPr>
              <a:t>Library staff did limited instruction at the Moore County and Hereford campuses. Offers for instruction were extended to the other campuses, but turned down.</a:t>
            </a:r>
          </a:p>
          <a:p>
            <a:pPr marL="45720" lvl="0" indent="0">
              <a:buNone/>
            </a:pPr>
            <a:endParaRPr lang="en-US" sz="1600" dirty="0" smtClean="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691662" y="24003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27254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solidFill>
                  <a:schemeClr val="tx1"/>
                </a:solidFill>
                <a:hlinkClick r:id="rId2"/>
              </a:rPr>
              <a:t>A-E Outcome </a:t>
            </a:r>
            <a:r>
              <a:rPr lang="en-US" dirty="0" smtClean="0">
                <a:solidFill>
                  <a:schemeClr val="tx1"/>
                </a:solidFill>
                <a:hlinkClick r:id="rId2"/>
              </a:rPr>
              <a:t>Model</a:t>
            </a:r>
            <a:r>
              <a:rPr lang="en-US" dirty="0" smtClean="0">
                <a:solidFill>
                  <a:schemeClr val="tx1"/>
                </a:solidFill>
              </a:rPr>
              <a:t> </a:t>
            </a:r>
          </a:p>
          <a:p>
            <a:r>
              <a:rPr lang="en-US" dirty="0">
                <a:solidFill>
                  <a:schemeClr val="tx1"/>
                </a:solidFill>
                <a:hlinkClick r:id="rId3"/>
              </a:rPr>
              <a:t>Bloom’s </a:t>
            </a:r>
            <a:r>
              <a:rPr lang="en-US" dirty="0" smtClean="0">
                <a:solidFill>
                  <a:schemeClr val="tx1"/>
                </a:solidFill>
                <a:hlinkClick r:id="rId3"/>
              </a:rPr>
              <a:t>Taxonomy</a:t>
            </a:r>
            <a:endParaRPr lang="en-US" dirty="0" smtClean="0">
              <a:solidFill>
                <a:schemeClr val="tx1"/>
              </a:solidFill>
            </a:endParaRPr>
          </a:p>
          <a:p>
            <a:r>
              <a:rPr lang="en-US" dirty="0" smtClean="0">
                <a:solidFill>
                  <a:schemeClr val="tx1"/>
                </a:solidFill>
                <a:hlinkClick r:id="rId4"/>
              </a:rPr>
              <a:t>CAS Self-Assessment Guidelines </a:t>
            </a:r>
            <a:r>
              <a:rPr lang="en-US" dirty="0" smtClean="0">
                <a:solidFill>
                  <a:schemeClr val="tx1"/>
                </a:solidFill>
              </a:rPr>
              <a:t>– May give some areas ideas for their non-instructional standards (note: $35 per area)</a:t>
            </a:r>
          </a:p>
          <a:p>
            <a:r>
              <a:rPr lang="en-US" dirty="0" smtClean="0">
                <a:solidFill>
                  <a:schemeClr val="tx1"/>
                </a:solidFill>
                <a:hlinkClick r:id="rId5"/>
              </a:rPr>
              <a:t>Direct Outcomes</a:t>
            </a:r>
            <a:r>
              <a:rPr lang="en-US" dirty="0" smtClean="0">
                <a:solidFill>
                  <a:schemeClr val="tx1"/>
                </a:solidFill>
              </a:rPr>
              <a:t> – Contains some examples of direct outcomes, but ultimately for an outcome to be direct, you need to see an undeniable change based on something you’ve done (i.e. change based on intervention)</a:t>
            </a:r>
          </a:p>
          <a:p>
            <a:r>
              <a:rPr lang="en-US" dirty="0" smtClean="0">
                <a:solidFill>
                  <a:schemeClr val="tx1"/>
                </a:solidFill>
                <a:hlinkClick r:id="rId6"/>
              </a:rPr>
              <a:t>SMART Goals</a:t>
            </a:r>
            <a:endParaRPr lang="en-US" dirty="0" smtClean="0">
              <a:solidFill>
                <a:schemeClr val="tx1"/>
              </a:solidFill>
            </a:endParaRPr>
          </a:p>
          <a:p>
            <a:r>
              <a:rPr lang="en-US" dirty="0" smtClean="0">
                <a:solidFill>
                  <a:schemeClr val="tx1"/>
                </a:solidFill>
                <a:hlinkClick r:id="rId7"/>
              </a:rPr>
              <a:t>Training Materials </a:t>
            </a:r>
            <a:r>
              <a:rPr lang="en-US" dirty="0" smtClean="0">
                <a:solidFill>
                  <a:schemeClr val="tx1"/>
                </a:solidFill>
              </a:rPr>
              <a:t>on Writing Outcomes (slides 4-16)and Sample Goals/Outcomes found on </a:t>
            </a:r>
            <a:r>
              <a:rPr lang="en-US" dirty="0" smtClean="0">
                <a:solidFill>
                  <a:schemeClr val="tx1"/>
                </a:solidFill>
                <a:hlinkClick r:id="rId8"/>
              </a:rPr>
              <a:t>old assessment forms</a:t>
            </a:r>
            <a:endParaRPr lang="en-US" dirty="0" smtClean="0">
              <a:solidFill>
                <a:schemeClr val="tx1"/>
              </a:solidFill>
            </a:endParaRPr>
          </a:p>
          <a:p>
            <a:endParaRPr lang="en-US" dirty="0">
              <a:solidFill>
                <a:schemeClr val="tx1"/>
              </a:solidFill>
            </a:endParaRPr>
          </a:p>
        </p:txBody>
      </p:sp>
      <p:sp>
        <p:nvSpPr>
          <p:cNvPr id="3" name="Title 2"/>
          <p:cNvSpPr>
            <a:spLocks noGrp="1"/>
          </p:cNvSpPr>
          <p:nvPr>
            <p:ph type="title"/>
          </p:nvPr>
        </p:nvSpPr>
        <p:spPr>
          <a:xfrm>
            <a:off x="152400" y="355847"/>
            <a:ext cx="8839200" cy="1054394"/>
          </a:xfrm>
        </p:spPr>
        <p:txBody>
          <a:bodyPr/>
          <a:lstStyle/>
          <a:p>
            <a:pPr algn="l"/>
            <a:r>
              <a:rPr lang="en-US" dirty="0" smtClean="0"/>
              <a:t>Outcomes Information source links</a:t>
            </a:r>
            <a:endParaRPr lang="en-US" dirty="0"/>
          </a:p>
        </p:txBody>
      </p:sp>
    </p:spTree>
    <p:extLst>
      <p:ext uri="{BB962C8B-B14F-4D97-AF65-F5344CB8AC3E}">
        <p14:creationId xmlns:p14="http://schemas.microsoft.com/office/powerpoint/2010/main" val="29973712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C –Strategic Planning:</a:t>
            </a:r>
          </a:p>
          <a:p>
            <a:pPr marL="45720" indent="0">
              <a:buNone/>
            </a:pPr>
            <a:r>
              <a:rPr lang="en-US" sz="1600" b="1" dirty="0" smtClean="0">
                <a:solidFill>
                  <a:srgbClr val="37812B"/>
                </a:solidFill>
              </a:rPr>
              <a:t>1. Identify at least one strategy or task from the </a:t>
            </a:r>
            <a:r>
              <a:rPr lang="en-US" sz="1600" b="1" dirty="0" smtClean="0">
                <a:solidFill>
                  <a:srgbClr val="37812B"/>
                </a:solidFill>
                <a:hlinkClick r:id="rId2"/>
              </a:rPr>
              <a:t>Strategic </a:t>
            </a:r>
            <a:r>
              <a:rPr lang="en-US" sz="1600" b="1" dirty="0">
                <a:solidFill>
                  <a:srgbClr val="37812B"/>
                </a:solidFill>
                <a:hlinkClick r:id="rId2"/>
              </a:rPr>
              <a:t>Plan </a:t>
            </a:r>
            <a:r>
              <a:rPr lang="en-US" sz="1600" b="1" dirty="0">
                <a:solidFill>
                  <a:srgbClr val="37812B"/>
                </a:solidFill>
              </a:rPr>
              <a:t>your </a:t>
            </a:r>
            <a:r>
              <a:rPr lang="en-US" sz="1600" b="1" dirty="0" smtClean="0">
                <a:solidFill>
                  <a:srgbClr val="37812B"/>
                </a:solidFill>
              </a:rPr>
              <a:t>area</a:t>
            </a:r>
            <a:br>
              <a:rPr lang="en-US" sz="1600" b="1" dirty="0" smtClean="0">
                <a:solidFill>
                  <a:srgbClr val="37812B"/>
                </a:solidFill>
              </a:rPr>
            </a:br>
            <a:r>
              <a:rPr lang="en-US" sz="1600" b="1" dirty="0" smtClean="0">
                <a:solidFill>
                  <a:srgbClr val="37812B"/>
                </a:solidFill>
              </a:rPr>
              <a:t>    currently addresses/evaluates</a:t>
            </a:r>
            <a:r>
              <a:rPr lang="en-US" sz="1600" b="1" dirty="0">
                <a:solidFill>
                  <a:srgbClr val="37812B"/>
                </a:solidFill>
              </a:rPr>
              <a:t>.</a:t>
            </a:r>
            <a:endParaRPr lang="en-US" sz="1600" dirty="0">
              <a:solidFill>
                <a:srgbClr val="37812B"/>
              </a:solidFill>
            </a:endParaRPr>
          </a:p>
          <a:p>
            <a:pPr marL="45720" lvl="0" indent="0">
              <a:buNone/>
            </a:pPr>
            <a:endParaRPr lang="en-US" sz="1400" dirty="0">
              <a:solidFill>
                <a:srgbClr val="37812B"/>
              </a:solidFill>
            </a:endParaRPr>
          </a:p>
          <a:p>
            <a:pPr marL="45720" lvl="0" indent="0">
              <a:buNone/>
            </a:pPr>
            <a:endParaRPr lang="en-US" sz="1600" b="1" dirty="0">
              <a:solidFill>
                <a:schemeClr val="tx1"/>
              </a:solidFill>
            </a:endParaRPr>
          </a:p>
          <a:p>
            <a:pPr marL="45720" lvl="0" indent="0">
              <a:buNone/>
            </a:pPr>
            <a:r>
              <a:rPr lang="en-US" sz="1600" dirty="0" smtClean="0">
                <a:solidFill>
                  <a:schemeClr val="tx1"/>
                </a:solidFill>
              </a:rPr>
              <a:t>Try to be as specific as possible with the area/s your address.</a:t>
            </a:r>
          </a:p>
          <a:p>
            <a:pPr marL="45720" lvl="0" indent="0">
              <a:buNone/>
            </a:pPr>
            <a:endParaRPr lang="en-US" sz="1600" dirty="0">
              <a:solidFill>
                <a:schemeClr val="tx1"/>
              </a:solidFill>
            </a:endParaRPr>
          </a:p>
          <a:p>
            <a:pPr marL="45720" indent="0">
              <a:buNone/>
            </a:pPr>
            <a:r>
              <a:rPr lang="en-US" sz="1600" u="sng" dirty="0">
                <a:solidFill>
                  <a:srgbClr val="FF0000"/>
                </a:solidFill>
              </a:rPr>
              <a:t>Sample Response</a:t>
            </a:r>
            <a:r>
              <a:rPr lang="en-US" sz="1600" dirty="0">
                <a:solidFill>
                  <a:srgbClr val="FF0000"/>
                </a:solidFill>
              </a:rPr>
              <a:t>:</a:t>
            </a:r>
            <a:endParaRPr lang="en-US" sz="1600" b="1" dirty="0">
              <a:solidFill>
                <a:srgbClr val="FF0000"/>
              </a:solidFill>
            </a:endParaRPr>
          </a:p>
          <a:p>
            <a:pPr marL="45720" indent="0">
              <a:buNone/>
            </a:pPr>
            <a:r>
              <a:rPr lang="en-US" sz="1600" dirty="0">
                <a:solidFill>
                  <a:srgbClr val="FF0000"/>
                </a:solidFill>
              </a:rPr>
              <a:t>Task 1.1.1: Employees will use institutional data/evidence to determine sustainability and viability based on trend lines for instruction, academic support services, and student services.</a:t>
            </a:r>
          </a:p>
          <a:p>
            <a:pPr marL="45720" indent="0">
              <a:buNone/>
            </a:pPr>
            <a:endParaRPr lang="en-US" sz="1600" dirty="0" smtClean="0">
              <a:solidFill>
                <a:srgbClr val="FF0000"/>
              </a:solidFill>
            </a:endParaRPr>
          </a:p>
          <a:p>
            <a:pPr marL="45720" indent="0">
              <a:buNone/>
            </a:pPr>
            <a:r>
              <a:rPr lang="en-US" sz="1600" dirty="0" smtClean="0">
                <a:solidFill>
                  <a:srgbClr val="FF0000"/>
                </a:solidFill>
              </a:rPr>
              <a:t>We </a:t>
            </a:r>
            <a:r>
              <a:rPr lang="en-US" sz="1600" dirty="0">
                <a:solidFill>
                  <a:srgbClr val="FF0000"/>
                </a:solidFill>
              </a:rPr>
              <a:t>use outcomes data from information literacy instruction to improve pedagogy and to introduce new resources to students.</a:t>
            </a:r>
            <a:endParaRPr lang="en-US" sz="1600" dirty="0" smtClean="0">
              <a:solidFill>
                <a:srgbClr val="FF0000"/>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685800" y="2414954"/>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3736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1600" dirty="0">
                <a:solidFill>
                  <a:srgbClr val="FFFF00"/>
                </a:solidFill>
              </a:rPr>
              <a:t>You will be asked questions that may or may not apply to you and this slide and the next explain why. We need to capture this information when appropriate.</a:t>
            </a:r>
          </a:p>
          <a:p>
            <a:pPr marL="0" indent="0">
              <a:buNone/>
            </a:pPr>
            <a:endParaRPr lang="en-US" sz="1600" dirty="0" smtClean="0"/>
          </a:p>
          <a:p>
            <a:pPr marL="0" indent="0">
              <a:buNone/>
            </a:pPr>
            <a:r>
              <a:rPr lang="en-US" sz="1600" dirty="0" smtClean="0"/>
              <a:t>From </a:t>
            </a:r>
            <a:r>
              <a:rPr lang="en-US" sz="1600" dirty="0">
                <a:hlinkClick r:id="rId2"/>
              </a:rPr>
              <a:t>SACSCOC Handbook for Institutions Seeking </a:t>
            </a:r>
            <a:r>
              <a:rPr lang="en-US" sz="1600" dirty="0" smtClean="0">
                <a:hlinkClick r:id="rId2"/>
              </a:rPr>
              <a:t>  Reaffirmation </a:t>
            </a:r>
            <a:endParaRPr lang="en-US" sz="1600" dirty="0" smtClean="0"/>
          </a:p>
          <a:p>
            <a:pPr marL="0" indent="0">
              <a:buNone/>
            </a:pPr>
            <a:endParaRPr lang="en-US" sz="1600" dirty="0"/>
          </a:p>
          <a:p>
            <a:pPr marL="285750" indent="-285750">
              <a:buFont typeface="Arial" panose="020B0604020202020204" pitchFamily="34" charset="0"/>
              <a:buChar char="•"/>
            </a:pPr>
            <a:r>
              <a:rPr lang="en-US" sz="1600" dirty="0"/>
              <a:t>CR 2.5 - The institution engages in </a:t>
            </a:r>
            <a:r>
              <a:rPr lang="en-US" sz="1600" u="sng" dirty="0"/>
              <a:t>ongoing</a:t>
            </a:r>
            <a:r>
              <a:rPr lang="en-US" sz="1600" dirty="0"/>
              <a:t>, </a:t>
            </a:r>
            <a:r>
              <a:rPr lang="en-US" sz="1600" u="sng" dirty="0"/>
              <a:t>integrated</a:t>
            </a:r>
            <a:r>
              <a:rPr lang="en-US" sz="1600" dirty="0"/>
              <a:t>, and </a:t>
            </a:r>
            <a:r>
              <a:rPr lang="en-US" sz="1600" u="sng" dirty="0"/>
              <a:t>institution-wide</a:t>
            </a:r>
            <a:r>
              <a:rPr lang="en-US" sz="1600" dirty="0"/>
              <a:t> </a:t>
            </a:r>
            <a:r>
              <a:rPr lang="en-US" sz="1600" u="sng" dirty="0"/>
              <a:t>research-based</a:t>
            </a:r>
            <a:r>
              <a:rPr lang="en-US" sz="1600" dirty="0"/>
              <a:t> </a:t>
            </a:r>
            <a:r>
              <a:rPr lang="en-US" sz="1600" u="sng" dirty="0"/>
              <a:t>planning and evaluation processes </a:t>
            </a:r>
            <a:r>
              <a:rPr lang="en-US" sz="1600" dirty="0"/>
              <a:t> that </a:t>
            </a:r>
          </a:p>
          <a:p>
            <a:pPr lvl="5" indent="-342900">
              <a:buFont typeface="+mj-lt"/>
              <a:buAutoNum type="arabicPeriod"/>
            </a:pPr>
            <a:r>
              <a:rPr lang="en-US" sz="1400" dirty="0"/>
              <a:t>incorporate a </a:t>
            </a:r>
            <a:r>
              <a:rPr lang="en-US" sz="1400" u="sng" dirty="0"/>
              <a:t>systematic review of institutional mission, goals, and outcomes;</a:t>
            </a:r>
          </a:p>
          <a:p>
            <a:pPr lvl="5" indent="-342900">
              <a:buFont typeface="+mj-lt"/>
              <a:buAutoNum type="arabicPeriod"/>
            </a:pPr>
            <a:r>
              <a:rPr lang="en-US" sz="1400" dirty="0"/>
              <a:t>result in </a:t>
            </a:r>
            <a:r>
              <a:rPr lang="en-US" sz="1400" u="sng" dirty="0"/>
              <a:t>continuing improvement </a:t>
            </a:r>
            <a:r>
              <a:rPr lang="en-US" sz="1400" dirty="0"/>
              <a:t> in institutional quality; and</a:t>
            </a:r>
          </a:p>
          <a:p>
            <a:pPr lvl="5" indent="-342900">
              <a:buFont typeface="+mj-lt"/>
              <a:buAutoNum type="arabicPeriod"/>
            </a:pPr>
            <a:r>
              <a:rPr lang="en-US" sz="1400" dirty="0"/>
              <a:t>Demonstrate the institution is effectively </a:t>
            </a:r>
            <a:r>
              <a:rPr lang="en-US" sz="1400" u="sng" dirty="0"/>
              <a:t>accomplishing its mission</a:t>
            </a:r>
            <a:r>
              <a:rPr lang="en-US" sz="1400" dirty="0"/>
              <a:t> </a:t>
            </a:r>
          </a:p>
          <a:p>
            <a:pPr marL="754380" lvl="5" indent="0">
              <a:buNone/>
            </a:pPr>
            <a:endParaRPr lang="en-US" dirty="0" smtClean="0"/>
          </a:p>
          <a:p>
            <a:pPr marL="754380" lvl="5" indent="0">
              <a:buNone/>
            </a:pPr>
            <a:endParaRPr lang="en-US" dirty="0"/>
          </a:p>
          <a:p>
            <a:pPr marL="285750" indent="-285750">
              <a:buFont typeface="Arial" panose="020B0604020202020204" pitchFamily="34" charset="0"/>
              <a:buChar char="•"/>
            </a:pPr>
            <a:r>
              <a:rPr lang="en-US" sz="1600" dirty="0"/>
              <a:t>CS 3.3.1 – The institution </a:t>
            </a:r>
            <a:r>
              <a:rPr lang="en-US" sz="1600" u="sng" dirty="0"/>
              <a:t>identifies expected outcomes</a:t>
            </a:r>
            <a:r>
              <a:rPr lang="en-US" sz="1600" dirty="0"/>
              <a:t>, </a:t>
            </a:r>
            <a:r>
              <a:rPr lang="en-US" sz="1600" u="sng" dirty="0"/>
              <a:t>assesses the extent to which it achieves</a:t>
            </a:r>
            <a:r>
              <a:rPr lang="en-US" sz="1600" dirty="0"/>
              <a:t> these outcomes, and provides </a:t>
            </a:r>
            <a:r>
              <a:rPr lang="en-US" sz="1600" u="sng" dirty="0"/>
              <a:t>evidence of improvement</a:t>
            </a:r>
            <a:r>
              <a:rPr lang="en-US" sz="1600" dirty="0"/>
              <a:t> based on analysis of the results in each of the following </a:t>
            </a:r>
            <a:r>
              <a:rPr lang="en-US" sz="1600" dirty="0" smtClean="0"/>
              <a:t>areas</a:t>
            </a:r>
            <a:endParaRPr lang="en-US" sz="1600" dirty="0"/>
          </a:p>
        </p:txBody>
      </p:sp>
      <p:sp>
        <p:nvSpPr>
          <p:cNvPr id="3" name="Title 2"/>
          <p:cNvSpPr>
            <a:spLocks noGrp="1"/>
          </p:cNvSpPr>
          <p:nvPr>
            <p:ph type="title"/>
          </p:nvPr>
        </p:nvSpPr>
        <p:spPr/>
        <p:txBody>
          <a:bodyPr/>
          <a:lstStyle/>
          <a:p>
            <a:r>
              <a:rPr lang="en-US" dirty="0" smtClean="0"/>
              <a:t>What must NI Annual Review Prove</a:t>
            </a:r>
            <a:endParaRPr lang="en-US" dirty="0"/>
          </a:p>
        </p:txBody>
      </p:sp>
    </p:spTree>
    <p:extLst>
      <p:ext uri="{BB962C8B-B14F-4D97-AF65-F5344CB8AC3E}">
        <p14:creationId xmlns:p14="http://schemas.microsoft.com/office/powerpoint/2010/main" val="11329313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C –Strategic Planning:</a:t>
            </a:r>
          </a:p>
          <a:p>
            <a:pPr marL="45720" lvl="0" indent="0">
              <a:buNone/>
            </a:pPr>
            <a:r>
              <a:rPr lang="en-US" sz="1600" b="1" dirty="0" smtClean="0">
                <a:solidFill>
                  <a:srgbClr val="37812B"/>
                </a:solidFill>
              </a:rPr>
              <a:t>2. (If applicable) What additional item/s should AC’s Strategic Plan</a:t>
            </a:r>
            <a:r>
              <a:rPr lang="en-US" sz="1600" b="1" dirty="0">
                <a:solidFill>
                  <a:srgbClr val="37812B"/>
                </a:solidFill>
              </a:rPr>
              <a:t> </a:t>
            </a:r>
            <a:r>
              <a:rPr lang="en-US" sz="1600" b="1" dirty="0" smtClean="0">
                <a:solidFill>
                  <a:srgbClr val="37812B"/>
                </a:solidFill>
              </a:rPr>
              <a:t>address?</a:t>
            </a:r>
            <a:endParaRPr lang="en-US" sz="1600" dirty="0">
              <a:solidFill>
                <a:srgbClr val="37812B"/>
              </a:solidFill>
            </a:endParaRPr>
          </a:p>
          <a:p>
            <a:pPr marL="45720" indent="0">
              <a:buNone/>
            </a:pPr>
            <a:endParaRPr lang="en-US" sz="1600" dirty="0">
              <a:solidFill>
                <a:srgbClr val="37812B"/>
              </a:solidFill>
            </a:endParaRPr>
          </a:p>
          <a:p>
            <a:pPr marL="45720" lvl="0" indent="0">
              <a:buNone/>
            </a:pPr>
            <a:endParaRPr lang="en-US" sz="1400" dirty="0">
              <a:solidFill>
                <a:srgbClr val="37812B"/>
              </a:solidFill>
            </a:endParaRPr>
          </a:p>
          <a:p>
            <a:pPr marL="45720" lvl="0" indent="0">
              <a:buNone/>
            </a:pPr>
            <a:endParaRPr lang="en-US" sz="1600" dirty="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726831" y="22098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0087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37812B"/>
                </a:solidFill>
                <a:hlinkClick r:id="rId2"/>
              </a:rPr>
              <a:t>AC Strategic Plan</a:t>
            </a:r>
            <a:endParaRPr lang="en-US" dirty="0" smtClean="0">
              <a:solidFill>
                <a:srgbClr val="37812B"/>
              </a:solidFill>
            </a:endParaRPr>
          </a:p>
          <a:p>
            <a:r>
              <a:rPr lang="en-US" dirty="0" smtClean="0">
                <a:solidFill>
                  <a:schemeClr val="tx1"/>
                </a:solidFill>
                <a:hlinkClick r:id="rId3"/>
              </a:rPr>
              <a:t>Sample</a:t>
            </a:r>
            <a:r>
              <a:rPr lang="en-US" b="1" dirty="0" smtClean="0">
                <a:solidFill>
                  <a:schemeClr val="tx1"/>
                </a:solidFill>
                <a:hlinkClick r:id="rId3"/>
              </a:rPr>
              <a:t> </a:t>
            </a:r>
            <a:r>
              <a:rPr lang="en-US" dirty="0" smtClean="0">
                <a:solidFill>
                  <a:schemeClr val="tx1"/>
                </a:solidFill>
                <a:hlinkClick r:id="rId3"/>
              </a:rPr>
              <a:t>ways instructional/non-instructional areas have addressed Strategic Plan in the past (note: your outcome statement may/may not relate to the Strategic Plan)</a:t>
            </a:r>
            <a:endParaRPr lang="en-US" dirty="0">
              <a:solidFill>
                <a:schemeClr val="tx1"/>
              </a:solidFill>
            </a:endParaRPr>
          </a:p>
        </p:txBody>
      </p:sp>
      <p:sp>
        <p:nvSpPr>
          <p:cNvPr id="3" name="Title 2"/>
          <p:cNvSpPr>
            <a:spLocks noGrp="1"/>
          </p:cNvSpPr>
          <p:nvPr>
            <p:ph type="title"/>
          </p:nvPr>
        </p:nvSpPr>
        <p:spPr>
          <a:xfrm>
            <a:off x="152400" y="355847"/>
            <a:ext cx="8839200" cy="1054394"/>
          </a:xfrm>
        </p:spPr>
        <p:txBody>
          <a:bodyPr/>
          <a:lstStyle/>
          <a:p>
            <a:pPr algn="l"/>
            <a:r>
              <a:rPr lang="en-US" dirty="0" smtClean="0"/>
              <a:t>Strategic Plan Information </a:t>
            </a:r>
            <a:br>
              <a:rPr lang="en-US" dirty="0" smtClean="0"/>
            </a:br>
            <a:r>
              <a:rPr lang="en-US" dirty="0" smtClean="0"/>
              <a:t>source links</a:t>
            </a:r>
            <a:endParaRPr lang="en-US" dirty="0"/>
          </a:p>
        </p:txBody>
      </p:sp>
    </p:spTree>
    <p:extLst>
      <p:ext uri="{BB962C8B-B14F-4D97-AF65-F5344CB8AC3E}">
        <p14:creationId xmlns:p14="http://schemas.microsoft.com/office/powerpoint/2010/main" val="16539325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D – Core Objectives (CR 2.10</a:t>
            </a:r>
            <a:r>
              <a:rPr lang="en-US" sz="1600" b="1" dirty="0" smtClean="0">
                <a:solidFill>
                  <a:srgbClr val="37812B"/>
                </a:solidFill>
              </a:rPr>
              <a:t>):</a:t>
            </a:r>
          </a:p>
          <a:p>
            <a:pPr marL="45720" lvl="0" indent="0">
              <a:buNone/>
            </a:pPr>
            <a:r>
              <a:rPr lang="en-US" sz="1600" b="1" dirty="0" smtClean="0">
                <a:solidFill>
                  <a:srgbClr val="37812B"/>
                </a:solidFill>
              </a:rPr>
              <a:t>1. </a:t>
            </a:r>
            <a:r>
              <a:rPr lang="en-US" sz="1600" b="1" dirty="0">
                <a:solidFill>
                  <a:srgbClr val="37812B"/>
                </a:solidFill>
              </a:rPr>
              <a:t>Does your area work (</a:t>
            </a:r>
            <a:r>
              <a:rPr lang="en-US" sz="1600" b="1" dirty="0" smtClean="0">
                <a:solidFill>
                  <a:srgbClr val="37812B"/>
                </a:solidFill>
              </a:rPr>
              <a:t>in-person, through publications, or through some other means</a:t>
            </a:r>
            <a:r>
              <a:rPr lang="en-US" sz="1600" b="1" dirty="0">
                <a:solidFill>
                  <a:srgbClr val="37812B"/>
                </a:solidFill>
              </a:rPr>
              <a:t>) with students to learn/accomplish any of the following objectives?</a:t>
            </a:r>
            <a:endParaRPr lang="en-US" sz="1600" dirty="0">
              <a:solidFill>
                <a:srgbClr val="37812B"/>
              </a:solidFill>
            </a:endParaRPr>
          </a:p>
          <a:p>
            <a:pPr marL="45720" indent="0">
              <a:buNone/>
            </a:pPr>
            <a:endParaRPr lang="en-US" sz="1600" dirty="0" smtClean="0">
              <a:solidFill>
                <a:srgbClr val="37812B"/>
              </a:solidFill>
            </a:endParaRPr>
          </a:p>
          <a:p>
            <a:pPr marL="45720" lvl="0" indent="0">
              <a:buNone/>
            </a:pPr>
            <a:endParaRPr lang="en-US" sz="1400" dirty="0">
              <a:solidFill>
                <a:srgbClr val="37812B"/>
              </a:solidFill>
            </a:endParaRPr>
          </a:p>
          <a:p>
            <a:pPr marL="45720" lvl="0" indent="0">
              <a:buNone/>
            </a:pPr>
            <a:endParaRPr lang="en-US" sz="1600" dirty="0" smtClean="0">
              <a:solidFill>
                <a:schemeClr val="tx1"/>
              </a:solidFill>
            </a:endParaRP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lvl="0" indent="0">
              <a:buNone/>
            </a:pPr>
            <a:r>
              <a:rPr lang="en-US" sz="1600" dirty="0" smtClean="0">
                <a:solidFill>
                  <a:schemeClr val="tx1"/>
                </a:solidFill>
              </a:rPr>
              <a:t>View the student learning examples on the Non-Instructional Annual form to get ideas for how your area may exist. The purpose of this question is to get a complete picture (instructional and non-instructional) of how the College supports student learning.</a:t>
            </a:r>
          </a:p>
          <a:p>
            <a:pPr marL="45720" lvl="0" indent="0">
              <a:buNone/>
            </a:pPr>
            <a:endParaRPr lang="en-US" sz="1600" dirty="0" smtClean="0">
              <a:solidFill>
                <a:schemeClr val="tx1"/>
              </a:solidFill>
            </a:endParaRPr>
          </a:p>
          <a:p>
            <a:pPr marL="45720" lvl="0" indent="0">
              <a:buNone/>
            </a:pPr>
            <a:r>
              <a:rPr lang="en-US" sz="1600" dirty="0" smtClean="0">
                <a:solidFill>
                  <a:schemeClr val="tx1"/>
                </a:solidFill>
              </a:rPr>
              <a:t>You may insert other objectives (e.g. “technology”) into the chart.</a:t>
            </a:r>
            <a:endParaRPr lang="en-US" sz="1600" dirty="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035316525"/>
              </p:ext>
            </p:extLst>
          </p:nvPr>
        </p:nvGraphicFramePr>
        <p:xfrm>
          <a:off x="457200" y="2743200"/>
          <a:ext cx="5543550" cy="1822704"/>
        </p:xfrm>
        <a:graphic>
          <a:graphicData uri="http://schemas.openxmlformats.org/drawingml/2006/table">
            <a:tbl>
              <a:tblPr firstRow="1" firstCol="1" bandRow="1"/>
              <a:tblGrid>
                <a:gridCol w="2000250"/>
                <a:gridCol w="1899920"/>
                <a:gridCol w="1643380"/>
              </a:tblGrid>
              <a:tr h="0">
                <a:tc>
                  <a:txBody>
                    <a:bodyPr/>
                    <a:lstStyle/>
                    <a:p>
                      <a:pPr marL="0" marR="0">
                        <a:lnSpc>
                          <a:spcPct val="115000"/>
                        </a:lnSpc>
                        <a:spcBef>
                          <a:spcPts val="0"/>
                        </a:spcBef>
                        <a:spcAft>
                          <a:spcPts val="0"/>
                        </a:spcAft>
                      </a:pPr>
                      <a:r>
                        <a:rPr lang="en-US" sz="1100" b="1" dirty="0">
                          <a:solidFill>
                            <a:srgbClr val="37812B"/>
                          </a:solidFill>
                          <a:effectLst/>
                          <a:latin typeface="Franklin Gothic Book"/>
                          <a:ea typeface="Calibri"/>
                          <a:cs typeface="Times New Roman"/>
                        </a:rPr>
                        <a:t>Objective </a:t>
                      </a:r>
                      <a:endParaRPr lang="en-US" sz="1100" dirty="0">
                        <a:solidFill>
                          <a:srgbClr val="37812B"/>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a:solidFill>
                            <a:srgbClr val="37812B"/>
                          </a:solidFill>
                          <a:effectLst/>
                          <a:latin typeface="Franklin Gothic Book"/>
                          <a:ea typeface="Calibri"/>
                          <a:cs typeface="Times New Roman"/>
                        </a:rPr>
                        <a:t>Yes</a:t>
                      </a:r>
                      <a:br>
                        <a:rPr lang="en-US" sz="1100" b="1">
                          <a:solidFill>
                            <a:srgbClr val="37812B"/>
                          </a:solidFill>
                          <a:effectLst/>
                          <a:latin typeface="Franklin Gothic Book"/>
                          <a:ea typeface="Calibri"/>
                          <a:cs typeface="Times New Roman"/>
                        </a:rPr>
                      </a:br>
                      <a:r>
                        <a:rPr lang="en-US" sz="800" b="1">
                          <a:solidFill>
                            <a:srgbClr val="37812B"/>
                          </a:solidFill>
                          <a:effectLst/>
                          <a:latin typeface="Franklin Gothic Book"/>
                          <a:ea typeface="Calibri"/>
                          <a:cs typeface="Times New Roman"/>
                        </a:rPr>
                        <a:t>(If Yes to Any Area, Respond and </a:t>
                      </a:r>
                      <a:br>
                        <a:rPr lang="en-US" sz="800" b="1">
                          <a:solidFill>
                            <a:srgbClr val="37812B"/>
                          </a:solidFill>
                          <a:effectLst/>
                          <a:latin typeface="Franklin Gothic Book"/>
                          <a:ea typeface="Calibri"/>
                          <a:cs typeface="Times New Roman"/>
                        </a:rPr>
                      </a:br>
                      <a:r>
                        <a:rPr lang="en-US" sz="800" b="1">
                          <a:solidFill>
                            <a:srgbClr val="37812B"/>
                          </a:solidFill>
                          <a:effectLst/>
                          <a:latin typeface="Franklin Gothic Book"/>
                          <a:ea typeface="Calibri"/>
                          <a:cs typeface="Times New Roman"/>
                        </a:rPr>
                        <a:t>Proceed to PART D, Question #2)</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b="1" dirty="0">
                          <a:solidFill>
                            <a:srgbClr val="37812B"/>
                          </a:solidFill>
                          <a:effectLst/>
                          <a:latin typeface="Franklin Gothic Book"/>
                          <a:ea typeface="Calibri"/>
                          <a:cs typeface="Times New Roman"/>
                        </a:rPr>
                        <a:t>No</a:t>
                      </a:r>
                      <a:br>
                        <a:rPr lang="en-US" sz="1100" b="1" dirty="0">
                          <a:solidFill>
                            <a:srgbClr val="37812B"/>
                          </a:solidFill>
                          <a:effectLst/>
                          <a:latin typeface="Franklin Gothic Book"/>
                          <a:ea typeface="Calibri"/>
                          <a:cs typeface="Times New Roman"/>
                        </a:rPr>
                      </a:br>
                      <a:r>
                        <a:rPr lang="en-US" sz="800" b="1" dirty="0">
                          <a:solidFill>
                            <a:srgbClr val="37812B"/>
                          </a:solidFill>
                          <a:effectLst/>
                          <a:latin typeface="Franklin Gothic Book"/>
                          <a:ea typeface="Calibri"/>
                          <a:cs typeface="Times New Roman"/>
                        </a:rPr>
                        <a:t>(If No to All Areas, </a:t>
                      </a:r>
                      <a:br>
                        <a:rPr lang="en-US" sz="800" b="1" dirty="0">
                          <a:solidFill>
                            <a:srgbClr val="37812B"/>
                          </a:solidFill>
                          <a:effectLst/>
                          <a:latin typeface="Franklin Gothic Book"/>
                          <a:ea typeface="Calibri"/>
                          <a:cs typeface="Times New Roman"/>
                        </a:rPr>
                      </a:br>
                      <a:r>
                        <a:rPr lang="en-US" sz="800" b="1" dirty="0">
                          <a:solidFill>
                            <a:srgbClr val="37812B"/>
                          </a:solidFill>
                          <a:effectLst/>
                          <a:latin typeface="Franklin Gothic Book"/>
                          <a:ea typeface="Calibri"/>
                          <a:cs typeface="Times New Roman"/>
                        </a:rPr>
                        <a:t>Proceed to Question #3)</a:t>
                      </a:r>
                      <a:endParaRPr lang="en-US" sz="1100" dirty="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Communication Skills</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Critical Thinking Skills</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Empirical &amp; Quantitative Skills</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Teamwork</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Personal Responsibility</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100">
                          <a:solidFill>
                            <a:srgbClr val="37812B"/>
                          </a:solidFill>
                          <a:effectLst/>
                          <a:latin typeface="Franklin Gothic Book"/>
                          <a:ea typeface="Calibri"/>
                          <a:cs typeface="Times New Roman"/>
                        </a:rPr>
                        <a:t>Social Responsibility</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X</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900" dirty="0">
                          <a:solidFill>
                            <a:srgbClr val="37812B"/>
                          </a:solidFill>
                          <a:effectLst/>
                          <a:latin typeface="Franklin Gothic Book"/>
                          <a:ea typeface="Calibri"/>
                          <a:cs typeface="Times New Roman"/>
                        </a:rPr>
                        <a:t>Note: May Insert other Objective/s</a:t>
                      </a:r>
                      <a:endParaRPr lang="en-US" sz="1100" dirty="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FF0000"/>
                          </a:solidFill>
                          <a:effectLst/>
                          <a:latin typeface="Franklin Gothic Book"/>
                          <a:ea typeface="Calibri"/>
                          <a:cs typeface="Times New Roman"/>
                        </a:rPr>
                        <a:t>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smtClean="0">
                          <a:solidFill>
                            <a:srgbClr val="FF0000"/>
                          </a:solidFill>
                          <a:effectLst/>
                          <a:latin typeface="Franklin Gothic Book"/>
                          <a:ea typeface="Calibri"/>
                          <a:cs typeface="Times New Roman"/>
                        </a:rPr>
                        <a:t>X</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194806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D – Core Objectives (CR 2.10</a:t>
            </a:r>
            <a:r>
              <a:rPr lang="en-US" sz="1600" b="1" dirty="0" smtClean="0">
                <a:solidFill>
                  <a:srgbClr val="37812B"/>
                </a:solidFill>
              </a:rPr>
              <a:t>):</a:t>
            </a:r>
          </a:p>
          <a:p>
            <a:pPr marL="45720" indent="0">
              <a:buNone/>
            </a:pPr>
            <a:r>
              <a:rPr lang="en-US" sz="1600" b="1" dirty="0" smtClean="0">
                <a:solidFill>
                  <a:srgbClr val="37812B"/>
                </a:solidFill>
              </a:rPr>
              <a:t>2. For </a:t>
            </a:r>
            <a:r>
              <a:rPr lang="en-US" sz="1600" b="1" dirty="0">
                <a:solidFill>
                  <a:srgbClr val="37812B"/>
                </a:solidFill>
              </a:rPr>
              <a:t>each objective that received a “Yes” response, provide a bulleted </a:t>
            </a:r>
            <a:r>
              <a:rPr lang="en-US" sz="1600" b="1" dirty="0" smtClean="0">
                <a:solidFill>
                  <a:srgbClr val="37812B"/>
                </a:solidFill>
              </a:rPr>
              <a:t>list</a:t>
            </a:r>
            <a:br>
              <a:rPr lang="en-US" sz="1600" b="1" dirty="0" smtClean="0">
                <a:solidFill>
                  <a:srgbClr val="37812B"/>
                </a:solidFill>
              </a:rPr>
            </a:br>
            <a:r>
              <a:rPr lang="en-US" sz="1600" b="1" dirty="0" smtClean="0">
                <a:solidFill>
                  <a:srgbClr val="37812B"/>
                </a:solidFill>
              </a:rPr>
              <a:t>    identifying </a:t>
            </a:r>
            <a:r>
              <a:rPr lang="en-US" sz="1600" b="1" dirty="0">
                <a:solidFill>
                  <a:srgbClr val="37812B"/>
                </a:solidFill>
              </a:rPr>
              <a:t>how </a:t>
            </a:r>
            <a:r>
              <a:rPr lang="en-US" sz="1600" b="1" dirty="0" smtClean="0">
                <a:solidFill>
                  <a:srgbClr val="37812B"/>
                </a:solidFill>
              </a:rPr>
              <a:t>your </a:t>
            </a:r>
            <a:r>
              <a:rPr lang="en-US" sz="1600" b="1" dirty="0">
                <a:solidFill>
                  <a:srgbClr val="37812B"/>
                </a:solidFill>
              </a:rPr>
              <a:t>department addresses each particular objective </a:t>
            </a:r>
            <a:r>
              <a:rPr lang="en-US" sz="1600" b="1" dirty="0" smtClean="0">
                <a:solidFill>
                  <a:srgbClr val="37812B"/>
                </a:solidFill>
              </a:rPr>
              <a:t>with</a:t>
            </a:r>
            <a:br>
              <a:rPr lang="en-US" sz="1600" b="1" dirty="0" smtClean="0">
                <a:solidFill>
                  <a:srgbClr val="37812B"/>
                </a:solidFill>
              </a:rPr>
            </a:br>
            <a:r>
              <a:rPr lang="en-US" sz="1600" b="1" dirty="0" smtClean="0">
                <a:solidFill>
                  <a:srgbClr val="37812B"/>
                </a:solidFill>
              </a:rPr>
              <a:t>    AC </a:t>
            </a:r>
            <a:r>
              <a:rPr lang="en-US" sz="1600" b="1" dirty="0">
                <a:solidFill>
                  <a:srgbClr val="37812B"/>
                </a:solidFill>
              </a:rPr>
              <a:t>students, any assessments related to your objective (if applicable), </a:t>
            </a:r>
            <a:r>
              <a:rPr lang="en-US" sz="1600" b="1" dirty="0" smtClean="0">
                <a:solidFill>
                  <a:srgbClr val="37812B"/>
                </a:solidFill>
              </a:rPr>
              <a:t>and</a:t>
            </a:r>
            <a:br>
              <a:rPr lang="en-US" sz="1600" b="1" dirty="0" smtClean="0">
                <a:solidFill>
                  <a:srgbClr val="37812B"/>
                </a:solidFill>
              </a:rPr>
            </a:br>
            <a:r>
              <a:rPr lang="en-US" sz="1600" b="1" dirty="0" smtClean="0">
                <a:solidFill>
                  <a:srgbClr val="37812B"/>
                </a:solidFill>
              </a:rPr>
              <a:t>    any </a:t>
            </a:r>
            <a:r>
              <a:rPr lang="en-US" sz="1600" b="1" dirty="0">
                <a:solidFill>
                  <a:srgbClr val="37812B"/>
                </a:solidFill>
              </a:rPr>
              <a:t>results related to your assessment </a:t>
            </a:r>
            <a:r>
              <a:rPr lang="en-US" sz="1600" b="1" dirty="0" smtClean="0">
                <a:solidFill>
                  <a:srgbClr val="37812B"/>
                </a:solidFill>
              </a:rPr>
              <a:t>(</a:t>
            </a:r>
            <a:r>
              <a:rPr lang="en-US" sz="1600" b="1" dirty="0">
                <a:solidFill>
                  <a:srgbClr val="37812B"/>
                </a:solidFill>
              </a:rPr>
              <a:t>if applicable). </a:t>
            </a:r>
            <a:endParaRPr lang="en-US" sz="1600" b="1" dirty="0" smtClean="0">
              <a:solidFill>
                <a:srgbClr val="37812B"/>
              </a:solidFill>
            </a:endParaRPr>
          </a:p>
          <a:p>
            <a:pPr lvl="2">
              <a:buFont typeface="Wingdings" panose="05000000000000000000" pitchFamily="2" charset="2"/>
              <a:buChar char="Ø"/>
            </a:pPr>
            <a:r>
              <a:rPr lang="en-US" dirty="0">
                <a:solidFill>
                  <a:srgbClr val="37812B"/>
                </a:solidFill>
              </a:rPr>
              <a:t>Assessments can be indirect (e.g. surveys, focus groups, etc.) or </a:t>
            </a:r>
            <a:r>
              <a:rPr lang="en-US" u="sng" dirty="0">
                <a:solidFill>
                  <a:srgbClr val="37812B"/>
                </a:solidFill>
                <a:hlinkClick r:id="rId2"/>
              </a:rPr>
              <a:t>direct</a:t>
            </a:r>
            <a:r>
              <a:rPr lang="en-US" dirty="0">
                <a:solidFill>
                  <a:srgbClr val="37812B"/>
                </a:solidFill>
              </a:rPr>
              <a:t>.</a:t>
            </a:r>
          </a:p>
          <a:p>
            <a:pPr marL="45720" indent="0">
              <a:buNone/>
            </a:pPr>
            <a:endParaRPr lang="en-US" sz="1600" dirty="0" smtClean="0">
              <a:solidFill>
                <a:srgbClr val="37812B"/>
              </a:solidFill>
            </a:endParaRPr>
          </a:p>
          <a:p>
            <a:pPr marL="45720" lvl="0" indent="0">
              <a:buNone/>
            </a:pPr>
            <a:endParaRPr lang="en-US" sz="1400" dirty="0">
              <a:solidFill>
                <a:srgbClr val="37812B"/>
              </a:solidFill>
            </a:endParaRPr>
          </a:p>
          <a:p>
            <a:pPr marL="45720" indent="0">
              <a:buNone/>
            </a:pPr>
            <a:r>
              <a:rPr lang="en-US" sz="1600" u="sng" dirty="0">
                <a:solidFill>
                  <a:srgbClr val="FF0000"/>
                </a:solidFill>
              </a:rPr>
              <a:t>Sample Response</a:t>
            </a:r>
            <a:r>
              <a:rPr lang="en-US" sz="1600" dirty="0">
                <a:solidFill>
                  <a:srgbClr val="FF0000"/>
                </a:solidFill>
              </a:rPr>
              <a:t>:</a:t>
            </a:r>
            <a:endParaRPr lang="en-US" sz="1600" b="1" dirty="0">
              <a:solidFill>
                <a:srgbClr val="FF0000"/>
              </a:solidFill>
            </a:endParaRPr>
          </a:p>
          <a:p>
            <a:pPr marL="45720" lvl="0" indent="0">
              <a:buNone/>
            </a:pPr>
            <a:r>
              <a:rPr lang="en-US" sz="1600" dirty="0">
                <a:solidFill>
                  <a:srgbClr val="FF0000"/>
                </a:solidFill>
              </a:rPr>
              <a:t>Information literacy is a critical thinking skill that can be defined as a set of abilities requiring individuals to "recognize when information is needed and have the ability to locate, evaluate, and use effectively the needed information." We use the Association of College and Research Libraries’ </a:t>
            </a:r>
            <a:r>
              <a:rPr lang="en-US" sz="1600" i="1" u="sng" dirty="0">
                <a:solidFill>
                  <a:srgbClr val="FF0000"/>
                </a:solidFill>
                <a:hlinkClick r:id="rId3"/>
              </a:rPr>
              <a:t>Information Literacy Competency Standards for Higher Education</a:t>
            </a:r>
            <a:r>
              <a:rPr lang="en-US" sz="1600" dirty="0">
                <a:solidFill>
                  <a:srgbClr val="FF0000"/>
                </a:solidFill>
              </a:rPr>
              <a:t> in our instruction. The assessment used is described with results in Part IV-B above.</a:t>
            </a:r>
            <a:endParaRPr lang="en-US" sz="1600" dirty="0" smtClean="0">
              <a:solidFill>
                <a:srgbClr val="FF0000"/>
              </a:solidFill>
            </a:endParaRP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691662" y="32766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9874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D – Core Objectives (CR 2.10</a:t>
            </a:r>
            <a:r>
              <a:rPr lang="en-US" sz="1600" b="1" dirty="0" smtClean="0">
                <a:solidFill>
                  <a:srgbClr val="37812B"/>
                </a:solidFill>
              </a:rPr>
              <a:t>):</a:t>
            </a:r>
          </a:p>
          <a:p>
            <a:pPr marL="45720" lvl="0" indent="0">
              <a:buNone/>
            </a:pPr>
            <a:r>
              <a:rPr lang="en-US" sz="1600" dirty="0" smtClean="0">
                <a:solidFill>
                  <a:srgbClr val="37812B"/>
                </a:solidFill>
              </a:rPr>
              <a:t>3. </a:t>
            </a:r>
            <a:r>
              <a:rPr lang="en-US" sz="1600" b="1" dirty="0">
                <a:solidFill>
                  <a:srgbClr val="37812B"/>
                </a:solidFill>
              </a:rPr>
              <a:t>Please indicate (place an X in the corresponding box/</a:t>
            </a:r>
            <a:r>
              <a:rPr lang="en-US" sz="1600" b="1" dirty="0" err="1">
                <a:solidFill>
                  <a:srgbClr val="37812B"/>
                </a:solidFill>
              </a:rPr>
              <a:t>es</a:t>
            </a:r>
            <a:r>
              <a:rPr lang="en-US" sz="1600" b="1" dirty="0">
                <a:solidFill>
                  <a:srgbClr val="37812B"/>
                </a:solidFill>
              </a:rPr>
              <a:t>) the mode </a:t>
            </a:r>
            <a:r>
              <a:rPr lang="en-US" sz="1600" b="1" dirty="0" smtClean="0">
                <a:solidFill>
                  <a:srgbClr val="37812B"/>
                </a:solidFill>
              </a:rPr>
              <a:t>of</a:t>
            </a:r>
            <a:br>
              <a:rPr lang="en-US" sz="1600" b="1" dirty="0" smtClean="0">
                <a:solidFill>
                  <a:srgbClr val="37812B"/>
                </a:solidFill>
              </a:rPr>
            </a:br>
            <a:r>
              <a:rPr lang="en-US" sz="1600" b="1" dirty="0" smtClean="0">
                <a:solidFill>
                  <a:srgbClr val="37812B"/>
                </a:solidFill>
              </a:rPr>
              <a:t>    delivery </a:t>
            </a:r>
            <a:r>
              <a:rPr lang="en-US" sz="1600" b="1" dirty="0">
                <a:solidFill>
                  <a:srgbClr val="37812B"/>
                </a:solidFill>
              </a:rPr>
              <a:t>by which you offer </a:t>
            </a:r>
            <a:r>
              <a:rPr lang="en-US" sz="1600" b="1" u="sng" dirty="0">
                <a:solidFill>
                  <a:srgbClr val="37812B"/>
                </a:solidFill>
              </a:rPr>
              <a:t>any </a:t>
            </a:r>
            <a:r>
              <a:rPr lang="en-US" sz="1600" b="1" dirty="0">
                <a:solidFill>
                  <a:srgbClr val="37812B"/>
                </a:solidFill>
              </a:rPr>
              <a:t>support programs, services, and </a:t>
            </a:r>
            <a:r>
              <a:rPr lang="en-US" sz="1600" b="1" dirty="0" smtClean="0">
                <a:solidFill>
                  <a:srgbClr val="37812B"/>
                </a:solidFill>
              </a:rPr>
              <a:t>activities,</a:t>
            </a:r>
          </a:p>
          <a:p>
            <a:pPr marL="45720" lvl="0" indent="0">
              <a:buNone/>
            </a:pPr>
            <a:r>
              <a:rPr lang="en-US" sz="1600" b="1" dirty="0">
                <a:solidFill>
                  <a:srgbClr val="37812B"/>
                </a:solidFill>
              </a:rPr>
              <a:t> </a:t>
            </a:r>
            <a:r>
              <a:rPr lang="en-US" sz="1600" b="1" dirty="0" smtClean="0">
                <a:solidFill>
                  <a:srgbClr val="37812B"/>
                </a:solidFill>
              </a:rPr>
              <a:t>   to </a:t>
            </a:r>
            <a:r>
              <a:rPr lang="en-US" sz="1600" b="1" dirty="0">
                <a:solidFill>
                  <a:srgbClr val="37812B"/>
                </a:solidFill>
              </a:rPr>
              <a:t>students.</a:t>
            </a:r>
            <a:endParaRPr lang="en-US" sz="1600" dirty="0">
              <a:solidFill>
                <a:srgbClr val="37812B"/>
              </a:solidFill>
            </a:endParaRPr>
          </a:p>
          <a:p>
            <a:pPr marL="45720" indent="0">
              <a:buNone/>
            </a:pPr>
            <a:endParaRPr lang="en-US" sz="1600" dirty="0" smtClean="0">
              <a:solidFill>
                <a:srgbClr val="37812B"/>
              </a:solidFill>
            </a:endParaRPr>
          </a:p>
          <a:p>
            <a:pPr marL="45720" lvl="0" indent="0">
              <a:buNone/>
            </a:pPr>
            <a:endParaRPr lang="en-US" sz="1400" dirty="0">
              <a:solidFill>
                <a:srgbClr val="37812B"/>
              </a:solidFill>
            </a:endParaRPr>
          </a:p>
          <a:p>
            <a:pPr marL="45720" lvl="0" indent="0">
              <a:buNone/>
            </a:pPr>
            <a:endParaRPr lang="en-US" sz="1600" dirty="0">
              <a:solidFill>
                <a:schemeClr val="tx1"/>
              </a:solidFill>
            </a:endParaRPr>
          </a:p>
          <a:p>
            <a:pPr marL="45720" lvl="0" indent="0">
              <a:buNone/>
            </a:pPr>
            <a:r>
              <a:rPr lang="en-US" sz="1600" dirty="0" smtClean="0">
                <a:solidFill>
                  <a:schemeClr val="tx1"/>
                </a:solidFill>
              </a:rPr>
              <a:t>The purpose of this question is just to gauge how your department serves students.</a:t>
            </a: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75825793"/>
              </p:ext>
            </p:extLst>
          </p:nvPr>
        </p:nvGraphicFramePr>
        <p:xfrm>
          <a:off x="685800" y="2895600"/>
          <a:ext cx="6000750" cy="420624"/>
        </p:xfrm>
        <a:graphic>
          <a:graphicData uri="http://schemas.openxmlformats.org/drawingml/2006/table">
            <a:tbl>
              <a:tblPr firstRow="1" firstCol="1" bandRow="1"/>
              <a:tblGrid>
                <a:gridCol w="1198880"/>
                <a:gridCol w="1240790"/>
                <a:gridCol w="1261110"/>
                <a:gridCol w="1239520"/>
                <a:gridCol w="1060450"/>
              </a:tblGrid>
              <a:tr h="0">
                <a:tc>
                  <a:txBody>
                    <a:bodyPr/>
                    <a:lstStyle/>
                    <a:p>
                      <a:pPr marL="0" marR="0" algn="ctr">
                        <a:lnSpc>
                          <a:spcPct val="115000"/>
                        </a:lnSpc>
                        <a:spcBef>
                          <a:spcPts val="0"/>
                        </a:spcBef>
                        <a:spcAft>
                          <a:spcPts val="0"/>
                        </a:spcAft>
                      </a:pPr>
                      <a:r>
                        <a:rPr lang="en-US" sz="1200" b="1" dirty="0">
                          <a:solidFill>
                            <a:srgbClr val="37812B"/>
                          </a:solidFill>
                          <a:effectLst/>
                          <a:latin typeface="Franklin Gothic Book"/>
                          <a:ea typeface="Calibri"/>
                          <a:cs typeface="Times New Roman"/>
                        </a:rPr>
                        <a:t>In Person</a:t>
                      </a:r>
                      <a:endParaRPr lang="en-US" sz="1100" dirty="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37812B"/>
                          </a:solidFill>
                          <a:effectLst/>
                          <a:latin typeface="Franklin Gothic Book"/>
                          <a:ea typeface="Calibri"/>
                          <a:cs typeface="Times New Roman"/>
                        </a:rPr>
                        <a:t>Web</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37812B"/>
                          </a:solidFill>
                          <a:effectLst/>
                          <a:latin typeface="Franklin Gothic Book"/>
                          <a:ea typeface="Calibri"/>
                          <a:cs typeface="Times New Roman"/>
                        </a:rPr>
                        <a:t>Phone</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37812B"/>
                          </a:solidFill>
                          <a:effectLst/>
                          <a:latin typeface="Franklin Gothic Book"/>
                          <a:ea typeface="Calibri"/>
                          <a:cs typeface="Times New Roman"/>
                        </a:rPr>
                        <a:t>E-mail</a:t>
                      </a:r>
                      <a:endParaRPr lang="en-US" sz="110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rgbClr val="37812B"/>
                          </a:solidFill>
                          <a:effectLst/>
                          <a:latin typeface="Franklin Gothic Book"/>
                          <a:ea typeface="Calibri"/>
                          <a:cs typeface="Times New Roman"/>
                        </a:rPr>
                        <a:t>Live Chat</a:t>
                      </a:r>
                      <a:endParaRPr lang="en-US" sz="1100" dirty="0">
                        <a:solidFill>
                          <a:srgbClr val="37812B"/>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15000"/>
                        </a:lnSpc>
                        <a:spcBef>
                          <a:spcPts val="0"/>
                        </a:spcBef>
                        <a:spcAft>
                          <a:spcPts val="0"/>
                        </a:spcAft>
                      </a:pPr>
                      <a:r>
                        <a:rPr lang="en-US" sz="1200" b="1">
                          <a:solidFill>
                            <a:srgbClr val="FF0000"/>
                          </a:solidFill>
                          <a:effectLst/>
                          <a:latin typeface="Franklin Gothic Book"/>
                          <a:ea typeface="Calibri"/>
                          <a:cs typeface="Times New Roman"/>
                        </a:rPr>
                        <a:t>X</a:t>
                      </a:r>
                      <a:endParaRPr lang="en-US" sz="110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FF0000"/>
                          </a:solidFill>
                          <a:effectLst/>
                          <a:latin typeface="Franklin Gothic Book"/>
                          <a:ea typeface="Calibri"/>
                          <a:cs typeface="Times New Roman"/>
                        </a:rPr>
                        <a:t>X</a:t>
                      </a:r>
                      <a:endParaRPr lang="en-US" sz="110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FF0000"/>
                          </a:solidFill>
                          <a:effectLst/>
                          <a:latin typeface="Franklin Gothic Book"/>
                          <a:ea typeface="Calibri"/>
                          <a:cs typeface="Times New Roman"/>
                        </a:rPr>
                        <a:t>X</a:t>
                      </a:r>
                      <a:endParaRPr lang="en-US" sz="110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rgbClr val="FF0000"/>
                          </a:solidFill>
                          <a:effectLst/>
                          <a:latin typeface="Franklin Gothic Book"/>
                          <a:ea typeface="Calibri"/>
                          <a:cs typeface="Times New Roman"/>
                        </a:rPr>
                        <a:t>X</a:t>
                      </a:r>
                      <a:endParaRPr lang="en-US" sz="110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rgbClr val="FF0000"/>
                          </a:solidFill>
                          <a:effectLst/>
                          <a:latin typeface="Franklin Gothic Book"/>
                          <a:ea typeface="Calibri"/>
                          <a:cs typeface="Times New Roman"/>
                        </a:rPr>
                        <a:t> </a:t>
                      </a:r>
                      <a:endParaRPr lang="en-US" sz="1100"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165184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indent="0">
              <a:buNone/>
            </a:pPr>
            <a:r>
              <a:rPr lang="en-US" sz="1600" b="1" dirty="0">
                <a:solidFill>
                  <a:srgbClr val="37812B"/>
                </a:solidFill>
              </a:rPr>
              <a:t>PART D – Core Objectives (CR 2.10</a:t>
            </a:r>
            <a:r>
              <a:rPr lang="en-US" sz="1600" b="1" dirty="0" smtClean="0">
                <a:solidFill>
                  <a:srgbClr val="37812B"/>
                </a:solidFill>
              </a:rPr>
              <a:t>):</a:t>
            </a:r>
          </a:p>
          <a:p>
            <a:pPr marL="45720" indent="0">
              <a:buNone/>
            </a:pPr>
            <a:r>
              <a:rPr lang="en-US" sz="1600" dirty="0" smtClean="0">
                <a:solidFill>
                  <a:srgbClr val="37812B"/>
                </a:solidFill>
              </a:rPr>
              <a:t>4. </a:t>
            </a:r>
            <a:r>
              <a:rPr lang="en-US" sz="1600" b="1" dirty="0">
                <a:solidFill>
                  <a:srgbClr val="37812B"/>
                </a:solidFill>
              </a:rPr>
              <a:t>Do you have plans to expand your learning objectives and/or modes </a:t>
            </a:r>
            <a:r>
              <a:rPr lang="en-US" sz="1600" b="1" dirty="0" smtClean="0">
                <a:solidFill>
                  <a:srgbClr val="37812B"/>
                </a:solidFill>
              </a:rPr>
              <a:t>of</a:t>
            </a:r>
            <a:br>
              <a:rPr lang="en-US" sz="1600" b="1" dirty="0" smtClean="0">
                <a:solidFill>
                  <a:srgbClr val="37812B"/>
                </a:solidFill>
              </a:rPr>
            </a:br>
            <a:r>
              <a:rPr lang="en-US" sz="1600" b="1" dirty="0" smtClean="0">
                <a:solidFill>
                  <a:srgbClr val="37812B"/>
                </a:solidFill>
              </a:rPr>
              <a:t>    delivery</a:t>
            </a:r>
            <a:r>
              <a:rPr lang="en-US" sz="1600" b="1" dirty="0">
                <a:solidFill>
                  <a:srgbClr val="37812B"/>
                </a:solidFill>
              </a:rPr>
              <a:t>? If so, how do you plan to expand these </a:t>
            </a:r>
            <a:r>
              <a:rPr lang="en-US" sz="1600" b="1" dirty="0" smtClean="0">
                <a:solidFill>
                  <a:srgbClr val="37812B"/>
                </a:solidFill>
              </a:rPr>
              <a:t>objectives/delivery</a:t>
            </a:r>
            <a:br>
              <a:rPr lang="en-US" sz="1600" b="1" dirty="0" smtClean="0">
                <a:solidFill>
                  <a:srgbClr val="37812B"/>
                </a:solidFill>
              </a:rPr>
            </a:br>
            <a:r>
              <a:rPr lang="en-US" sz="1600" b="1" dirty="0" smtClean="0">
                <a:solidFill>
                  <a:srgbClr val="37812B"/>
                </a:solidFill>
              </a:rPr>
              <a:t>    modes</a:t>
            </a:r>
            <a:r>
              <a:rPr lang="en-US" sz="1600" b="1" dirty="0">
                <a:solidFill>
                  <a:srgbClr val="37812B"/>
                </a:solidFill>
              </a:rPr>
              <a:t>? If not, why not?</a:t>
            </a:r>
            <a:endParaRPr lang="en-US" sz="1600" dirty="0" smtClean="0">
              <a:solidFill>
                <a:srgbClr val="37812B"/>
              </a:solidFill>
            </a:endParaRPr>
          </a:p>
          <a:p>
            <a:pPr marL="45720" lvl="0" indent="0">
              <a:buNone/>
            </a:pPr>
            <a:endParaRPr lang="en-US" sz="1400" dirty="0">
              <a:solidFill>
                <a:srgbClr val="37812B"/>
              </a:solidFill>
            </a:endParaRPr>
          </a:p>
          <a:p>
            <a:pPr marL="45720" lvl="0" indent="0">
              <a:buNone/>
            </a:pPr>
            <a:endParaRPr lang="en-US" sz="1600" dirty="0" smtClean="0">
              <a:solidFill>
                <a:schemeClr val="tx1"/>
              </a:solidFill>
            </a:endParaRPr>
          </a:p>
          <a:p>
            <a:pPr marL="45720" indent="0">
              <a:buNone/>
            </a:pPr>
            <a:r>
              <a:rPr lang="en-US" sz="1600" u="sng" dirty="0">
                <a:solidFill>
                  <a:srgbClr val="FF0000"/>
                </a:solidFill>
              </a:rPr>
              <a:t>Sample Response</a:t>
            </a:r>
            <a:r>
              <a:rPr lang="en-US" sz="1600" dirty="0">
                <a:solidFill>
                  <a:srgbClr val="FF0000"/>
                </a:solidFill>
              </a:rPr>
              <a:t>:</a:t>
            </a:r>
            <a:endParaRPr lang="en-US" sz="1600" b="1" dirty="0">
              <a:solidFill>
                <a:srgbClr val="FF0000"/>
              </a:solidFill>
            </a:endParaRPr>
          </a:p>
          <a:p>
            <a:pPr marL="45720" indent="0">
              <a:buNone/>
            </a:pPr>
            <a:r>
              <a:rPr lang="en-US" sz="1600" dirty="0" smtClean="0"/>
              <a:t>Yes</a:t>
            </a:r>
            <a:r>
              <a:rPr lang="en-US" sz="1600" dirty="0"/>
              <a:t>. The library must expand asynchronous delivery of information literacy through AC’s learning management system by gaining more cooperation/partnerships with faculty. This includes expanding resources access to the course level tailored to its needs.</a:t>
            </a:r>
          </a:p>
          <a:p>
            <a:pPr marL="45720" indent="0">
              <a:buNone/>
            </a:pPr>
            <a:endParaRPr lang="en-US" sz="1600" dirty="0"/>
          </a:p>
          <a:p>
            <a:pPr marL="45720" indent="0">
              <a:buNone/>
            </a:pPr>
            <a:r>
              <a:rPr lang="en-US" sz="1600" dirty="0" smtClean="0"/>
              <a:t>We </a:t>
            </a:r>
            <a:r>
              <a:rPr lang="en-US" sz="1600" dirty="0"/>
              <a:t>must also learn how to better evaluate asynchronous delivery of instruction to students showing outcomes just as effectively as we do for classroom students.</a:t>
            </a:r>
          </a:p>
          <a:p>
            <a:pPr marL="45720" lvl="0" indent="0">
              <a:buNone/>
            </a:pPr>
            <a:endParaRPr lang="en-US" sz="1600" dirty="0" smtClean="0">
              <a:solidFill>
                <a:schemeClr val="tx1"/>
              </a:solidFill>
            </a:endParaRP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IV: </a:t>
            </a:r>
            <a:r>
              <a:rPr lang="en-US" dirty="0"/>
              <a:t>Institutional Initiatives </a:t>
            </a:r>
            <a:r>
              <a:rPr lang="en-US" sz="2000" b="1" i="1" dirty="0"/>
              <a:t>	</a:t>
            </a:r>
            <a:endParaRPr lang="en-US" dirty="0"/>
          </a:p>
        </p:txBody>
      </p:sp>
      <p:sp>
        <p:nvSpPr>
          <p:cNvPr id="5" name="Rectangle 4"/>
          <p:cNvSpPr/>
          <p:nvPr/>
        </p:nvSpPr>
        <p:spPr>
          <a:xfrm>
            <a:off x="691662" y="26670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55469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solidFill>
                  <a:schemeClr val="tx1"/>
                </a:solidFill>
              </a:rPr>
              <a:t>Accreditation/Compliance information from </a:t>
            </a:r>
            <a:r>
              <a:rPr lang="en-US" dirty="0" smtClean="0">
                <a:solidFill>
                  <a:schemeClr val="tx1"/>
                </a:solidFill>
                <a:hlinkClick r:id="rId2"/>
              </a:rPr>
              <a:t>SACSCOC 2.10 and 3.5 </a:t>
            </a:r>
            <a:r>
              <a:rPr lang="en-US" dirty="0" smtClean="0">
                <a:solidFill>
                  <a:schemeClr val="tx1"/>
                </a:solidFill>
              </a:rPr>
              <a:t>and also support THECB </a:t>
            </a:r>
            <a:r>
              <a:rPr lang="en-US" dirty="0" smtClean="0">
                <a:solidFill>
                  <a:schemeClr val="tx1"/>
                </a:solidFill>
                <a:hlinkClick r:id="rId3"/>
              </a:rPr>
              <a:t>core curriculum learning mandates</a:t>
            </a:r>
            <a:r>
              <a:rPr lang="en-US" dirty="0" smtClean="0">
                <a:solidFill>
                  <a:schemeClr val="tx1"/>
                </a:solidFill>
              </a:rPr>
              <a:t>.</a:t>
            </a:r>
            <a:endParaRPr lang="en-US" dirty="0">
              <a:solidFill>
                <a:schemeClr val="tx1"/>
              </a:solidFill>
            </a:endParaRPr>
          </a:p>
        </p:txBody>
      </p:sp>
      <p:sp>
        <p:nvSpPr>
          <p:cNvPr id="3" name="Title 2"/>
          <p:cNvSpPr>
            <a:spLocks noGrp="1"/>
          </p:cNvSpPr>
          <p:nvPr>
            <p:ph type="title"/>
          </p:nvPr>
        </p:nvSpPr>
        <p:spPr>
          <a:xfrm>
            <a:off x="152400" y="355847"/>
            <a:ext cx="8839200" cy="1054394"/>
          </a:xfrm>
        </p:spPr>
        <p:txBody>
          <a:bodyPr/>
          <a:lstStyle/>
          <a:p>
            <a:pPr algn="l"/>
            <a:r>
              <a:rPr lang="en-US" dirty="0" smtClean="0"/>
              <a:t>Core Objective Information </a:t>
            </a:r>
            <a:br>
              <a:rPr lang="en-US" dirty="0" smtClean="0"/>
            </a:br>
            <a:r>
              <a:rPr lang="en-US" dirty="0" smtClean="0"/>
              <a:t>source links</a:t>
            </a:r>
            <a:endParaRPr lang="en-US" dirty="0"/>
          </a:p>
        </p:txBody>
      </p:sp>
    </p:spTree>
    <p:extLst>
      <p:ext uri="{BB962C8B-B14F-4D97-AF65-F5344CB8AC3E}">
        <p14:creationId xmlns:p14="http://schemas.microsoft.com/office/powerpoint/2010/main" val="36190228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lvl="0" indent="0">
              <a:buNone/>
            </a:pPr>
            <a:endParaRPr lang="en-US" sz="1400" dirty="0">
              <a:solidFill>
                <a:srgbClr val="37812B"/>
              </a:solidFill>
            </a:endParaRPr>
          </a:p>
          <a:p>
            <a:pPr marL="45720" lvl="0" indent="0">
              <a:buNone/>
            </a:pPr>
            <a:r>
              <a:rPr lang="en-US" sz="1600" dirty="0" smtClean="0">
                <a:solidFill>
                  <a:schemeClr val="tx1"/>
                </a:solidFill>
              </a:rPr>
              <a:t>The policies and procedures section of the form represents the customizable section of the form.</a:t>
            </a:r>
          </a:p>
          <a:p>
            <a:pPr marL="45720" lvl="0" indent="0">
              <a:buNone/>
            </a:pPr>
            <a:endParaRPr lang="en-US" sz="1600" dirty="0">
              <a:solidFill>
                <a:schemeClr val="tx1"/>
              </a:solidFill>
            </a:endParaRPr>
          </a:p>
          <a:p>
            <a:r>
              <a:rPr lang="en-US" sz="1600" dirty="0" smtClean="0">
                <a:solidFill>
                  <a:schemeClr val="tx1"/>
                </a:solidFill>
              </a:rPr>
              <a:t>The first 5 questions in this section will be shared for each non-instructional program. However, if the question does not apply to that area, the area may respond with “Not/Applicable” or “No.” </a:t>
            </a:r>
          </a:p>
          <a:p>
            <a:r>
              <a:rPr lang="en-US" sz="1600" dirty="0" smtClean="0">
                <a:solidFill>
                  <a:schemeClr val="tx1"/>
                </a:solidFill>
              </a:rPr>
              <a:t>After the first 5 questions, non-instructional areas may add questions specifically relevant to their area (e.g. SACSCOC information to which their area responds, procedures specific to their area, etc.) </a:t>
            </a:r>
          </a:p>
          <a:p>
            <a:pPr marL="45720" lvl="0" indent="0">
              <a:buNone/>
            </a:pPr>
            <a:endParaRPr lang="en-US" sz="1600" dirty="0">
              <a:solidFill>
                <a:schemeClr val="tx1"/>
              </a:solidFill>
            </a:endParaRPr>
          </a:p>
          <a:p>
            <a:pPr marL="45720" lvl="0" indent="0">
              <a:buNone/>
            </a:pPr>
            <a:endParaRPr lang="en-US" sz="1600" dirty="0" smtClean="0">
              <a:solidFill>
                <a:schemeClr val="tx1"/>
              </a:solidFill>
            </a:endParaRPr>
          </a:p>
          <a:p>
            <a:pPr marL="4572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smtClean="0"/>
              <a:t>V. Policies </a:t>
            </a:r>
            <a:r>
              <a:rPr lang="en-US" dirty="0"/>
              <a:t>and Procedures </a:t>
            </a:r>
            <a:r>
              <a:rPr lang="en-US" sz="2000" b="1" i="1" dirty="0"/>
              <a:t>	</a:t>
            </a:r>
            <a:endParaRPr lang="en-US" dirty="0"/>
          </a:p>
        </p:txBody>
      </p:sp>
    </p:spTree>
    <p:extLst>
      <p:ext uri="{BB962C8B-B14F-4D97-AF65-F5344CB8AC3E}">
        <p14:creationId xmlns:p14="http://schemas.microsoft.com/office/powerpoint/2010/main" val="4659619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FF00"/>
                </a:solidFill>
                <a:hlinkClick r:id="rId2"/>
              </a:rPr>
              <a:t>Council for the Advancement of Standards in Higher Education (Note: Cost Associated with this source)</a:t>
            </a:r>
            <a:endParaRPr lang="en-US" dirty="0" smtClean="0">
              <a:solidFill>
                <a:srgbClr val="FFFF00"/>
              </a:solidFill>
              <a:hlinkClick r:id="rId3"/>
            </a:endParaRPr>
          </a:p>
          <a:p>
            <a:r>
              <a:rPr lang="en-US" dirty="0" smtClean="0">
                <a:solidFill>
                  <a:srgbClr val="FFFF00"/>
                </a:solidFill>
                <a:hlinkClick r:id="rId3"/>
              </a:rPr>
              <a:t>SACSCOC </a:t>
            </a:r>
            <a:r>
              <a:rPr lang="en-US" u="sng" dirty="0" smtClean="0">
                <a:solidFill>
                  <a:srgbClr val="FFFF00"/>
                </a:solidFill>
                <a:hlinkClick r:id="rId3"/>
              </a:rPr>
              <a:t>The Principles of Accreditation</a:t>
            </a:r>
            <a:endParaRPr lang="en-US" dirty="0">
              <a:solidFill>
                <a:srgbClr val="FFFF00"/>
              </a:solidFill>
            </a:endParaRPr>
          </a:p>
        </p:txBody>
      </p:sp>
      <p:sp>
        <p:nvSpPr>
          <p:cNvPr id="3" name="Title 2"/>
          <p:cNvSpPr>
            <a:spLocks noGrp="1"/>
          </p:cNvSpPr>
          <p:nvPr>
            <p:ph type="title"/>
          </p:nvPr>
        </p:nvSpPr>
        <p:spPr/>
        <p:txBody>
          <a:bodyPr/>
          <a:lstStyle/>
          <a:p>
            <a:pPr algn="l"/>
            <a:r>
              <a:rPr lang="en-US" dirty="0" smtClean="0"/>
              <a:t>Possible Data source links</a:t>
            </a:r>
            <a:endParaRPr lang="en-US" dirty="0"/>
          </a:p>
        </p:txBody>
      </p:sp>
    </p:spTree>
    <p:extLst>
      <p:ext uri="{BB962C8B-B14F-4D97-AF65-F5344CB8AC3E}">
        <p14:creationId xmlns:p14="http://schemas.microsoft.com/office/powerpoint/2010/main" val="6809468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407893" cy="5029200"/>
          </a:xfrm>
        </p:spPr>
        <p:txBody>
          <a:bodyPr>
            <a:normAutofit/>
          </a:bodyPr>
          <a:lstStyle/>
          <a:p>
            <a:pPr marL="45720" lvl="0" indent="0">
              <a:buNone/>
            </a:pPr>
            <a:endParaRPr lang="en-US" sz="1400" dirty="0">
              <a:solidFill>
                <a:srgbClr val="37812B"/>
              </a:solidFill>
            </a:endParaRPr>
          </a:p>
          <a:p>
            <a:pPr marL="45720" lvl="0" indent="0">
              <a:buNone/>
            </a:pPr>
            <a:r>
              <a:rPr lang="en-US" sz="1600" dirty="0" smtClean="0">
                <a:solidFill>
                  <a:schemeClr val="tx1"/>
                </a:solidFill>
              </a:rPr>
              <a:t>This is the area of the form to </a:t>
            </a:r>
          </a:p>
          <a:p>
            <a:r>
              <a:rPr lang="en-US" sz="1600" dirty="0" smtClean="0">
                <a:solidFill>
                  <a:schemeClr val="tx1"/>
                </a:solidFill>
              </a:rPr>
              <a:t>Reflect on biggest/most important issues in department</a:t>
            </a:r>
          </a:p>
          <a:p>
            <a:r>
              <a:rPr lang="en-US" sz="1600" dirty="0" smtClean="0">
                <a:solidFill>
                  <a:schemeClr val="tx1"/>
                </a:solidFill>
              </a:rPr>
              <a:t>Make your case for any needed support </a:t>
            </a:r>
          </a:p>
          <a:p>
            <a:r>
              <a:rPr lang="en-US" sz="1600" dirty="0" smtClean="0">
                <a:solidFill>
                  <a:schemeClr val="tx1"/>
                </a:solidFill>
              </a:rPr>
              <a:t>Discuss any issues that were not otherwise discussed on this form</a:t>
            </a:r>
          </a:p>
        </p:txBody>
      </p:sp>
      <p:sp>
        <p:nvSpPr>
          <p:cNvPr id="3" name="Title 2"/>
          <p:cNvSpPr>
            <a:spLocks noGrp="1"/>
          </p:cNvSpPr>
          <p:nvPr>
            <p:ph type="title"/>
          </p:nvPr>
        </p:nvSpPr>
        <p:spPr/>
        <p:txBody>
          <a:bodyPr/>
          <a:lstStyle/>
          <a:p>
            <a:r>
              <a:rPr lang="en-US" dirty="0" smtClean="0"/>
              <a:t>VI. Conclusions</a:t>
            </a:r>
            <a:r>
              <a:rPr lang="en-US" sz="2000" b="1" i="1" dirty="0"/>
              <a:t>	</a:t>
            </a:r>
            <a:endParaRPr lang="en-US" dirty="0"/>
          </a:p>
        </p:txBody>
      </p:sp>
    </p:spTree>
    <p:extLst>
      <p:ext uri="{BB962C8B-B14F-4D97-AF65-F5344CB8AC3E}">
        <p14:creationId xmlns:p14="http://schemas.microsoft.com/office/powerpoint/2010/main" val="1387649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757929"/>
          </a:xfrm>
        </p:spPr>
        <p:txBody>
          <a:bodyPr>
            <a:normAutofit/>
          </a:bodyPr>
          <a:lstStyle/>
          <a:p>
            <a:pPr marL="0" indent="0">
              <a:buNone/>
            </a:pPr>
            <a:r>
              <a:rPr lang="en-US" sz="1600" dirty="0" smtClean="0"/>
              <a:t>From </a:t>
            </a:r>
            <a:r>
              <a:rPr lang="en-US" sz="1600" dirty="0" smtClean="0">
                <a:hlinkClick r:id="rId2"/>
              </a:rPr>
              <a:t>SACSCOC </a:t>
            </a:r>
            <a:r>
              <a:rPr lang="en-US" sz="1600" dirty="0">
                <a:hlinkClick r:id="rId2"/>
              </a:rPr>
              <a:t>Handbook for Institutions Seeking </a:t>
            </a:r>
            <a:r>
              <a:rPr lang="en-US" sz="1600" dirty="0" smtClean="0">
                <a:hlinkClick r:id="rId2"/>
              </a:rPr>
              <a:t>  Reaffirmation </a:t>
            </a:r>
            <a:endParaRPr lang="en-US" sz="1600" dirty="0" smtClean="0"/>
          </a:p>
          <a:p>
            <a:pPr marL="0" indent="0"/>
            <a:endParaRPr lang="en-US" sz="1600" dirty="0"/>
          </a:p>
          <a:p>
            <a:pPr marL="285750" indent="-285750">
              <a:buFont typeface="Arial" panose="020B0604020202020204" pitchFamily="34" charset="0"/>
              <a:buChar char="•"/>
            </a:pPr>
            <a:r>
              <a:rPr lang="en-US" sz="1600" dirty="0"/>
              <a:t>CS 3.5 – The institution </a:t>
            </a:r>
            <a:r>
              <a:rPr lang="en-US" sz="1600" u="sng" dirty="0"/>
              <a:t>identifies</a:t>
            </a:r>
            <a:r>
              <a:rPr lang="en-US" sz="1600" dirty="0"/>
              <a:t> </a:t>
            </a:r>
            <a:r>
              <a:rPr lang="en-US" sz="1600" u="sng" dirty="0"/>
              <a:t>college-level</a:t>
            </a:r>
            <a:r>
              <a:rPr lang="en-US" sz="1600" dirty="0"/>
              <a:t> </a:t>
            </a:r>
            <a:r>
              <a:rPr lang="en-US" sz="1600" u="sng" dirty="0"/>
              <a:t>general education competencies</a:t>
            </a:r>
            <a:r>
              <a:rPr lang="en-US" sz="1600" dirty="0"/>
              <a:t> and the </a:t>
            </a:r>
            <a:r>
              <a:rPr lang="en-US" sz="1600" u="sng" dirty="0"/>
              <a:t>extent to which graduates have attained them </a:t>
            </a:r>
            <a:r>
              <a:rPr lang="en-US" sz="1600" dirty="0"/>
              <a:t>(college-level competencies)</a:t>
            </a:r>
          </a:p>
          <a:p>
            <a:pPr marL="1296162" lvl="6" indent="-285750">
              <a:buFont typeface="Wingdings" panose="05000000000000000000" pitchFamily="2" charset="2"/>
              <a:buChar char="v"/>
            </a:pPr>
            <a:r>
              <a:rPr lang="en-US" sz="1400" u="sng" dirty="0"/>
              <a:t>Suggestion:</a:t>
            </a:r>
            <a:r>
              <a:rPr lang="en-US" sz="1400" dirty="0"/>
              <a:t> Since the standard focuses on attainment of competencies by “graduates,” take pains to ensure that the narrative and documentation move beyond measures of the performance of “students enrolled” in general education courses.</a:t>
            </a:r>
          </a:p>
          <a:p>
            <a:pPr marL="1735074" lvl="8" indent="-285750">
              <a:buFont typeface="Wingdings" panose="05000000000000000000" pitchFamily="2" charset="2"/>
              <a:buChar char="q"/>
            </a:pPr>
            <a:r>
              <a:rPr lang="en-US" sz="1400" dirty="0">
                <a:hlinkClick r:id="rId3"/>
              </a:rPr>
              <a:t>THECB Core Curriculum objectives </a:t>
            </a:r>
            <a:r>
              <a:rPr lang="en-US" sz="1400" dirty="0"/>
              <a:t>were also adopted for SACSCOC, but an evaluation of the core curriculum only somewhat covers this requirement</a:t>
            </a:r>
            <a:r>
              <a:rPr lang="en-US" sz="1400" dirty="0" smtClean="0"/>
              <a:t>.</a:t>
            </a:r>
          </a:p>
          <a:p>
            <a:pPr marL="1449324" lvl="8" indent="0">
              <a:buNone/>
            </a:pPr>
            <a:endParaRPr lang="en-US" sz="1400" dirty="0"/>
          </a:p>
          <a:p>
            <a:pPr marL="285750" indent="-285750">
              <a:buFont typeface="Arial" panose="020B0604020202020204" pitchFamily="34" charset="0"/>
              <a:buChar char="•"/>
            </a:pPr>
            <a:r>
              <a:rPr lang="en-US" sz="1600" dirty="0"/>
              <a:t>FR 4.1– The institution evaluates </a:t>
            </a:r>
            <a:r>
              <a:rPr lang="en-US" sz="1600" u="sng" dirty="0"/>
              <a:t>success with respect to student achievement</a:t>
            </a:r>
            <a:r>
              <a:rPr lang="en-US" sz="1600" dirty="0"/>
              <a:t>, including as appropriate, consideration of </a:t>
            </a:r>
            <a:r>
              <a:rPr lang="en-US" sz="1600" u="sng" dirty="0"/>
              <a:t>course completion</a:t>
            </a:r>
            <a:r>
              <a:rPr lang="en-US" sz="1600" dirty="0"/>
              <a:t>, </a:t>
            </a:r>
            <a:r>
              <a:rPr lang="en-US" sz="1600" u="sng" dirty="0"/>
              <a:t>state licensing examinations</a:t>
            </a:r>
            <a:r>
              <a:rPr lang="en-US" sz="1600" dirty="0"/>
              <a:t>, and </a:t>
            </a:r>
            <a:r>
              <a:rPr lang="en-US" sz="1600" u="sng" dirty="0"/>
              <a:t>job placement rates</a:t>
            </a:r>
            <a:r>
              <a:rPr lang="en-US" sz="1600" dirty="0" smtClean="0"/>
              <a:t>.</a:t>
            </a:r>
          </a:p>
          <a:p>
            <a:pPr marL="0" indent="0"/>
            <a:endParaRPr lang="en-US" sz="1600" dirty="0"/>
          </a:p>
          <a:p>
            <a:pPr marL="285750" indent="-285750">
              <a:buFont typeface="Arial" panose="020B0604020202020204" pitchFamily="34" charset="0"/>
              <a:buChar char="•"/>
            </a:pPr>
            <a:r>
              <a:rPr lang="en-US" sz="1600" dirty="0" smtClean="0"/>
              <a:t>Other SACSCOC Principles</a:t>
            </a:r>
            <a:endParaRPr lang="en-US" sz="1600" dirty="0"/>
          </a:p>
        </p:txBody>
      </p:sp>
      <p:sp>
        <p:nvSpPr>
          <p:cNvPr id="3" name="Title 2"/>
          <p:cNvSpPr>
            <a:spLocks noGrp="1"/>
          </p:cNvSpPr>
          <p:nvPr>
            <p:ph type="title"/>
          </p:nvPr>
        </p:nvSpPr>
        <p:spPr/>
        <p:txBody>
          <a:bodyPr/>
          <a:lstStyle/>
          <a:p>
            <a:r>
              <a:rPr lang="en-US" dirty="0" smtClean="0"/>
              <a:t>What must NI Annual Review Prove</a:t>
            </a:r>
            <a:endParaRPr lang="en-US" dirty="0"/>
          </a:p>
        </p:txBody>
      </p:sp>
    </p:spTree>
    <p:extLst>
      <p:ext uri="{BB962C8B-B14F-4D97-AF65-F5344CB8AC3E}">
        <p14:creationId xmlns:p14="http://schemas.microsoft.com/office/powerpoint/2010/main" val="31496563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1" y="1676400"/>
            <a:ext cx="8839200" cy="4952999"/>
          </a:xfrm>
        </p:spPr>
        <p:txBody>
          <a:bodyPr>
            <a:normAutofit/>
          </a:bodyPr>
          <a:lstStyle/>
          <a:p>
            <a:pPr marL="45720" indent="0">
              <a:buNone/>
            </a:pPr>
            <a:r>
              <a:rPr lang="en-US" sz="2400" b="1" u="sng" dirty="0" smtClean="0"/>
              <a:t>Non-Instructional Assessment Committee</a:t>
            </a:r>
          </a:p>
          <a:p>
            <a:r>
              <a:rPr lang="en-US" sz="1700" dirty="0" smtClean="0"/>
              <a:t>Amber Brookshire – </a:t>
            </a:r>
            <a:r>
              <a:rPr lang="en-US" sz="1400" dirty="0" smtClean="0"/>
              <a:t>Testing; 371-5452; </a:t>
            </a:r>
            <a:r>
              <a:rPr lang="en-US" sz="1400" dirty="0" smtClean="0">
                <a:hlinkClick r:id="rId2"/>
              </a:rPr>
              <a:t>ahbrookshire@actx.edu</a:t>
            </a:r>
            <a:r>
              <a:rPr lang="en-US" sz="1400" dirty="0" smtClean="0"/>
              <a:t> </a:t>
            </a:r>
          </a:p>
          <a:p>
            <a:r>
              <a:rPr lang="en-US" sz="1700" dirty="0" smtClean="0"/>
              <a:t>Bob Austin – </a:t>
            </a:r>
            <a:r>
              <a:rPr lang="en-US" sz="1400" dirty="0" smtClean="0"/>
              <a:t>VP of Student Affairs; 371-5024; </a:t>
            </a:r>
            <a:r>
              <a:rPr lang="en-US" sz="1400" dirty="0" smtClean="0">
                <a:hlinkClick r:id="rId3"/>
              </a:rPr>
              <a:t>rcaustin@actx.edu</a:t>
            </a:r>
            <a:r>
              <a:rPr lang="en-US" sz="1400" dirty="0" smtClean="0"/>
              <a:t> </a:t>
            </a:r>
          </a:p>
          <a:p>
            <a:r>
              <a:rPr lang="en-US" sz="1700" dirty="0" smtClean="0"/>
              <a:t>Cynthia Urbina – </a:t>
            </a:r>
            <a:r>
              <a:rPr lang="en-US" sz="1400" dirty="0" smtClean="0"/>
              <a:t>Business Office; 371-5010; </a:t>
            </a:r>
            <a:r>
              <a:rPr lang="en-US" sz="1400" dirty="0" smtClean="0">
                <a:hlinkClick r:id="rId4"/>
              </a:rPr>
              <a:t>caurbina@actx.edu</a:t>
            </a:r>
            <a:r>
              <a:rPr lang="en-US" sz="1400" dirty="0" smtClean="0"/>
              <a:t> </a:t>
            </a:r>
          </a:p>
          <a:p>
            <a:r>
              <a:rPr lang="en-US" sz="1700" dirty="0" smtClean="0"/>
              <a:t>Danita </a:t>
            </a:r>
            <a:r>
              <a:rPr lang="en-US" sz="1700" dirty="0"/>
              <a:t>McAnally </a:t>
            </a:r>
            <a:r>
              <a:rPr lang="en-US" sz="1700" dirty="0" smtClean="0"/>
              <a:t>–</a:t>
            </a:r>
            <a:r>
              <a:rPr lang="en-US" sz="1400" dirty="0" smtClean="0"/>
              <a:t>Planning and Advancement; Phone: TBD; </a:t>
            </a:r>
            <a:r>
              <a:rPr lang="en-US" sz="1400" dirty="0" smtClean="0">
                <a:hlinkClick r:id="rId5"/>
              </a:rPr>
              <a:t>dlmcanally@actx.edu</a:t>
            </a:r>
            <a:r>
              <a:rPr lang="en-US" sz="1400" dirty="0" smtClean="0"/>
              <a:t>  </a:t>
            </a:r>
          </a:p>
          <a:p>
            <a:r>
              <a:rPr lang="en-US" sz="1700" dirty="0" smtClean="0"/>
              <a:t>Janet Barton</a:t>
            </a:r>
            <a:r>
              <a:rPr lang="en-US" sz="1700" dirty="0"/>
              <a:t> –</a:t>
            </a:r>
            <a:r>
              <a:rPr lang="en-US" sz="1700" dirty="0" smtClean="0"/>
              <a:t> </a:t>
            </a:r>
            <a:r>
              <a:rPr lang="en-US" sz="1400" dirty="0" smtClean="0"/>
              <a:t>Human Resources; 371-5039; </a:t>
            </a:r>
            <a:r>
              <a:rPr lang="en-US" sz="1400" dirty="0" smtClean="0">
                <a:hlinkClick r:id="rId6"/>
              </a:rPr>
              <a:t>jlbarton@actx.edu</a:t>
            </a:r>
            <a:r>
              <a:rPr lang="en-US" sz="1400" dirty="0" smtClean="0"/>
              <a:t> </a:t>
            </a:r>
          </a:p>
          <a:p>
            <a:r>
              <a:rPr lang="en-US" sz="1700" dirty="0"/>
              <a:t>Jeff </a:t>
            </a:r>
            <a:r>
              <a:rPr lang="en-US" sz="1700" dirty="0" smtClean="0"/>
              <a:t>Wallick –</a:t>
            </a:r>
            <a:r>
              <a:rPr lang="en-US" sz="1400" dirty="0" smtClean="0"/>
              <a:t>Industry Partnership Coordination; 335-4228; </a:t>
            </a:r>
            <a:r>
              <a:rPr lang="en-US" sz="1400" dirty="0" smtClean="0">
                <a:hlinkClick r:id="rId7"/>
              </a:rPr>
              <a:t>j0079278@actx.edu</a:t>
            </a:r>
            <a:r>
              <a:rPr lang="en-US" sz="1400" dirty="0" smtClean="0"/>
              <a:t> </a:t>
            </a:r>
          </a:p>
          <a:p>
            <a:r>
              <a:rPr lang="en-US" sz="1700" dirty="0" smtClean="0"/>
              <a:t>Joe Wyatt –</a:t>
            </a:r>
            <a:r>
              <a:rPr lang="en-US" sz="1400" dirty="0" smtClean="0"/>
              <a:t>Communications Coordinator; 371-5139; </a:t>
            </a:r>
            <a:r>
              <a:rPr lang="en-US" sz="1400" dirty="0" smtClean="0">
                <a:hlinkClick r:id="rId8"/>
              </a:rPr>
              <a:t>jvwyatt@actx.edu</a:t>
            </a:r>
            <a:r>
              <a:rPr lang="en-US" sz="1400" dirty="0" smtClean="0"/>
              <a:t> </a:t>
            </a:r>
          </a:p>
          <a:p>
            <a:r>
              <a:rPr lang="en-US" sz="1700" dirty="0" smtClean="0"/>
              <a:t>Kristin McDonald-Willey –</a:t>
            </a:r>
            <a:r>
              <a:rPr lang="en-US" sz="1400" dirty="0" smtClean="0"/>
              <a:t>Institutional Effectiveness (SACSCOC/accreditation); phone: TBD; </a:t>
            </a:r>
            <a:r>
              <a:rPr lang="en-US" sz="1400" dirty="0" smtClean="0">
                <a:hlinkClick r:id="rId9"/>
              </a:rPr>
              <a:t>kmw@actx.edu</a:t>
            </a:r>
            <a:r>
              <a:rPr lang="en-US" sz="1400" dirty="0" smtClean="0"/>
              <a:t> </a:t>
            </a:r>
          </a:p>
          <a:p>
            <a:r>
              <a:rPr lang="en-US" sz="1700" dirty="0"/>
              <a:t>Lee Colaw </a:t>
            </a:r>
            <a:r>
              <a:rPr lang="en-US" sz="1700" dirty="0" smtClean="0"/>
              <a:t>–</a:t>
            </a:r>
            <a:r>
              <a:rPr lang="en-US" sz="1400" dirty="0" smtClean="0"/>
              <a:t>Information Technology Service; 371-5151; </a:t>
            </a:r>
            <a:r>
              <a:rPr lang="en-US" sz="1400" dirty="0" smtClean="0">
                <a:hlinkClick r:id="rId10"/>
              </a:rPr>
              <a:t>lmcolaw@actx.edu</a:t>
            </a:r>
            <a:r>
              <a:rPr lang="en-US" sz="1400" dirty="0" smtClean="0"/>
              <a:t> </a:t>
            </a:r>
          </a:p>
          <a:p>
            <a:r>
              <a:rPr lang="en-US" sz="1700" dirty="0" smtClean="0"/>
              <a:t>Mark Hanna –</a:t>
            </a:r>
            <a:r>
              <a:rPr lang="en-US" sz="1400" dirty="0" smtClean="0"/>
              <a:t>Library; 371-5401; </a:t>
            </a:r>
            <a:r>
              <a:rPr lang="en-US" sz="1400" dirty="0" smtClean="0">
                <a:hlinkClick r:id="rId11"/>
              </a:rPr>
              <a:t>mlhanna@actx.edu</a:t>
            </a:r>
            <a:r>
              <a:rPr lang="en-US" sz="1400" dirty="0" smtClean="0"/>
              <a:t> </a:t>
            </a:r>
          </a:p>
          <a:p>
            <a:r>
              <a:rPr lang="en-US" sz="1700" dirty="0"/>
              <a:t>Megan Eikner </a:t>
            </a:r>
            <a:r>
              <a:rPr lang="en-US" sz="1700" dirty="0" smtClean="0"/>
              <a:t>–</a:t>
            </a:r>
            <a:r>
              <a:rPr lang="en-US" sz="1400" dirty="0" smtClean="0"/>
              <a:t>Continuing Education; 371-2916; </a:t>
            </a:r>
            <a:r>
              <a:rPr lang="en-US" sz="1400" dirty="0" smtClean="0">
                <a:hlinkClick r:id="rId12"/>
              </a:rPr>
              <a:t>meeikner@actx.edu</a:t>
            </a:r>
            <a:r>
              <a:rPr lang="en-US" sz="1400" dirty="0" smtClean="0"/>
              <a:t> </a:t>
            </a:r>
            <a:endParaRPr lang="en-US" sz="1400" dirty="0"/>
          </a:p>
          <a:p>
            <a:r>
              <a:rPr lang="en-US" sz="1700" dirty="0"/>
              <a:t>Patsy Lemaster </a:t>
            </a:r>
            <a:r>
              <a:rPr lang="en-US" sz="1700" dirty="0" smtClean="0"/>
              <a:t>–</a:t>
            </a:r>
            <a:r>
              <a:rPr lang="en-US" sz="1400" dirty="0" smtClean="0"/>
              <a:t>Center for Teaching and Learning; 371-5254; </a:t>
            </a:r>
            <a:r>
              <a:rPr lang="en-US" sz="1400" dirty="0" smtClean="0">
                <a:hlinkClick r:id="rId13"/>
              </a:rPr>
              <a:t>pclemaster@actx.edu</a:t>
            </a:r>
            <a:r>
              <a:rPr lang="en-US" sz="1400" dirty="0" smtClean="0"/>
              <a:t> </a:t>
            </a:r>
          </a:p>
          <a:p>
            <a:r>
              <a:rPr lang="en-US" sz="1700" dirty="0" smtClean="0"/>
              <a:t>Tina Babb</a:t>
            </a:r>
            <a:r>
              <a:rPr lang="en-US" sz="1700" dirty="0"/>
              <a:t> </a:t>
            </a:r>
            <a:r>
              <a:rPr lang="en-US" sz="1700" dirty="0" smtClean="0"/>
              <a:t>–</a:t>
            </a:r>
            <a:r>
              <a:rPr lang="en-US" sz="1400" dirty="0" smtClean="0"/>
              <a:t>Registrar’s Office; 371-5027; </a:t>
            </a:r>
            <a:r>
              <a:rPr lang="en-US" sz="1400" dirty="0" smtClean="0">
                <a:hlinkClick r:id="rId14"/>
              </a:rPr>
              <a:t>tmbabb@actx.edu</a:t>
            </a:r>
            <a:r>
              <a:rPr lang="en-US" sz="1400" dirty="0" smtClean="0"/>
              <a:t> </a:t>
            </a:r>
            <a:endParaRPr lang="en-US" sz="1400" dirty="0"/>
          </a:p>
        </p:txBody>
      </p:sp>
      <p:sp>
        <p:nvSpPr>
          <p:cNvPr id="3" name="Title 2"/>
          <p:cNvSpPr>
            <a:spLocks noGrp="1"/>
          </p:cNvSpPr>
          <p:nvPr>
            <p:ph type="title"/>
          </p:nvPr>
        </p:nvSpPr>
        <p:spPr/>
        <p:txBody>
          <a:bodyPr/>
          <a:lstStyle/>
          <a:p>
            <a:r>
              <a:rPr lang="en-US" dirty="0" smtClean="0"/>
              <a:t>Points of Contact</a:t>
            </a:r>
            <a:endParaRPr lang="en-US" dirty="0"/>
          </a:p>
        </p:txBody>
      </p:sp>
    </p:spTree>
    <p:extLst>
      <p:ext uri="{BB962C8B-B14F-4D97-AF65-F5344CB8AC3E}">
        <p14:creationId xmlns:p14="http://schemas.microsoft.com/office/powerpoint/2010/main" val="3022556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719070"/>
            <a:ext cx="8839200" cy="4986529"/>
          </a:xfrm>
        </p:spPr>
        <p:txBody>
          <a:bodyPr>
            <a:normAutofit/>
          </a:bodyPr>
          <a:lstStyle/>
          <a:p>
            <a:pPr marL="45720" indent="0">
              <a:buNone/>
            </a:pPr>
            <a:r>
              <a:rPr lang="en-US" dirty="0" smtClean="0"/>
              <a:t>More information provided in individual sections, but as an overview </a:t>
            </a:r>
            <a:r>
              <a:rPr lang="en-US" dirty="0" smtClean="0">
                <a:solidFill>
                  <a:srgbClr val="FFFF00"/>
                </a:solidFill>
              </a:rPr>
              <a:t>(Note: Section I, II, IV, and VI due July 25, 2014)</a:t>
            </a:r>
            <a:r>
              <a:rPr lang="en-US" dirty="0" smtClean="0">
                <a:solidFill>
                  <a:schemeClr val="tx1"/>
                </a:solidFill>
              </a:rPr>
              <a:t>:</a:t>
            </a:r>
            <a:endParaRPr lang="en-US" dirty="0">
              <a:solidFill>
                <a:schemeClr val="tx1"/>
              </a:solidFill>
            </a:endParaRPr>
          </a:p>
          <a:p>
            <a:r>
              <a:rPr lang="en-US" u="sng" dirty="0" smtClean="0">
                <a:solidFill>
                  <a:srgbClr val="FF0000"/>
                </a:solidFill>
              </a:rPr>
              <a:t>Section I: Identification </a:t>
            </a:r>
            <a:r>
              <a:rPr lang="en-US" dirty="0" smtClean="0"/>
              <a:t>– </a:t>
            </a:r>
            <a:r>
              <a:rPr lang="en-US" sz="1600" dirty="0" smtClean="0"/>
              <a:t>Basic information</a:t>
            </a:r>
          </a:p>
          <a:p>
            <a:r>
              <a:rPr lang="en-US" u="sng" dirty="0" smtClean="0">
                <a:solidFill>
                  <a:srgbClr val="FF0000"/>
                </a:solidFill>
              </a:rPr>
              <a:t>Section II: Existing Data (Not Survey…)</a:t>
            </a:r>
            <a:r>
              <a:rPr lang="en-US" dirty="0" smtClean="0"/>
              <a:t>–</a:t>
            </a:r>
            <a:r>
              <a:rPr lang="en-US" dirty="0" smtClean="0">
                <a:solidFill>
                  <a:srgbClr val="FF0000"/>
                </a:solidFill>
              </a:rPr>
              <a:t> </a:t>
            </a:r>
            <a:r>
              <a:rPr lang="en-US" sz="1600" dirty="0" smtClean="0"/>
              <a:t>Pick out key pieces of internal or external report data to evaluate; you can lump it all together (e.g. “All CBM reports”) or you can highlight specific reports you wish to evaluate.</a:t>
            </a:r>
          </a:p>
          <a:p>
            <a:r>
              <a:rPr lang="en-US" u="sng" dirty="0" smtClean="0">
                <a:solidFill>
                  <a:srgbClr val="FF0000"/>
                </a:solidFill>
              </a:rPr>
              <a:t>Section III: Existing Data (Based on Surveys…)</a:t>
            </a:r>
            <a:r>
              <a:rPr lang="en-US" dirty="0" smtClean="0"/>
              <a:t>–</a:t>
            </a:r>
            <a:r>
              <a:rPr lang="en-US" sz="1600" dirty="0" smtClean="0"/>
              <a:t>Survey; Qualitative data</a:t>
            </a:r>
          </a:p>
          <a:p>
            <a:r>
              <a:rPr lang="en-US" u="sng" dirty="0" smtClean="0">
                <a:solidFill>
                  <a:srgbClr val="FF0000"/>
                </a:solidFill>
              </a:rPr>
              <a:t>Section IV: Institutional Initiatives </a:t>
            </a:r>
            <a:endParaRPr lang="en-US" dirty="0">
              <a:solidFill>
                <a:srgbClr val="FF0000"/>
              </a:solidFill>
            </a:endParaRPr>
          </a:p>
          <a:p>
            <a:pPr lvl="1"/>
            <a:r>
              <a:rPr lang="en-US" u="sng" dirty="0" smtClean="0">
                <a:solidFill>
                  <a:srgbClr val="FF0000"/>
                </a:solidFill>
              </a:rPr>
              <a:t>No Excuses </a:t>
            </a:r>
            <a:r>
              <a:rPr lang="en-US" dirty="0" smtClean="0"/>
              <a:t>– </a:t>
            </a:r>
            <a:r>
              <a:rPr lang="en-US" sz="1400" dirty="0" smtClean="0"/>
              <a:t>Can be directly or indirectly related</a:t>
            </a:r>
          </a:p>
          <a:p>
            <a:pPr lvl="1"/>
            <a:r>
              <a:rPr lang="en-US" u="sng" dirty="0" smtClean="0">
                <a:solidFill>
                  <a:srgbClr val="FF0000"/>
                </a:solidFill>
              </a:rPr>
              <a:t>Institutional Outcomes</a:t>
            </a:r>
            <a:r>
              <a:rPr lang="en-US" dirty="0" smtClean="0">
                <a:solidFill>
                  <a:srgbClr val="FF0000"/>
                </a:solidFill>
              </a:rPr>
              <a:t> </a:t>
            </a:r>
            <a:r>
              <a:rPr lang="en-US" dirty="0" smtClean="0"/>
              <a:t>– </a:t>
            </a:r>
            <a:r>
              <a:rPr lang="en-US" sz="1600" dirty="0" smtClean="0"/>
              <a:t>Goals/Outcomes – 1 of 1-3 </a:t>
            </a:r>
            <a:r>
              <a:rPr lang="en-US" sz="1600" dirty="0" smtClean="0"/>
              <a:t>Need </a:t>
            </a:r>
            <a:r>
              <a:rPr lang="en-US" sz="1600" dirty="0" smtClean="0"/>
              <a:t>to be Direct</a:t>
            </a:r>
          </a:p>
          <a:p>
            <a:pPr lvl="1"/>
            <a:r>
              <a:rPr lang="en-US" u="sng" dirty="0" smtClean="0">
                <a:solidFill>
                  <a:srgbClr val="FF0000"/>
                </a:solidFill>
              </a:rPr>
              <a:t>Strategic Planning</a:t>
            </a:r>
            <a:r>
              <a:rPr lang="en-US" dirty="0" smtClean="0">
                <a:solidFill>
                  <a:srgbClr val="FF0000"/>
                </a:solidFill>
              </a:rPr>
              <a:t> </a:t>
            </a:r>
            <a:r>
              <a:rPr lang="en-US" dirty="0" smtClean="0"/>
              <a:t>– </a:t>
            </a:r>
            <a:r>
              <a:rPr lang="en-US" sz="1600" dirty="0" smtClean="0"/>
              <a:t>What do you do?; Do you have suggestions?</a:t>
            </a:r>
          </a:p>
          <a:p>
            <a:pPr lvl="1"/>
            <a:r>
              <a:rPr lang="en-US" u="sng" dirty="0" smtClean="0">
                <a:solidFill>
                  <a:srgbClr val="FF0000"/>
                </a:solidFill>
              </a:rPr>
              <a:t>Core Objectives </a:t>
            </a:r>
            <a:r>
              <a:rPr lang="en-US" sz="1600" dirty="0" smtClean="0"/>
              <a:t>–Student learning outcome inventory</a:t>
            </a:r>
          </a:p>
          <a:p>
            <a:r>
              <a:rPr lang="en-US" u="sng" dirty="0" smtClean="0">
                <a:solidFill>
                  <a:srgbClr val="FF0000"/>
                </a:solidFill>
              </a:rPr>
              <a:t>Section V: Policies and Procedures</a:t>
            </a:r>
            <a:r>
              <a:rPr lang="en-US" dirty="0" smtClean="0"/>
              <a:t>–</a:t>
            </a:r>
            <a:r>
              <a:rPr lang="en-US" sz="1600" dirty="0" smtClean="0"/>
              <a:t>policy change; meet SACSCOC needs</a:t>
            </a:r>
          </a:p>
          <a:p>
            <a:r>
              <a:rPr lang="en-US" sz="1800" u="sng" dirty="0" smtClean="0">
                <a:solidFill>
                  <a:srgbClr val="FF0000"/>
                </a:solidFill>
              </a:rPr>
              <a:t>Section VI: Conclusions </a:t>
            </a:r>
            <a:r>
              <a:rPr lang="en-US" sz="1600" dirty="0" smtClean="0"/>
              <a:t>–Pulls it together; focuses on most important need</a:t>
            </a:r>
            <a:endParaRPr lang="en-US" sz="1600" u="sng" dirty="0"/>
          </a:p>
        </p:txBody>
      </p:sp>
      <p:sp>
        <p:nvSpPr>
          <p:cNvPr id="3" name="Title 2"/>
          <p:cNvSpPr>
            <a:spLocks noGrp="1"/>
          </p:cNvSpPr>
          <p:nvPr>
            <p:ph type="title"/>
          </p:nvPr>
        </p:nvSpPr>
        <p:spPr/>
        <p:txBody>
          <a:bodyPr/>
          <a:lstStyle/>
          <a:p>
            <a:r>
              <a:rPr lang="en-US" dirty="0" smtClean="0"/>
              <a:t>Overview of SECTIONS</a:t>
            </a:r>
            <a:endParaRPr lang="en-US" dirty="0"/>
          </a:p>
        </p:txBody>
      </p:sp>
    </p:spTree>
    <p:extLst>
      <p:ext uri="{BB962C8B-B14F-4D97-AF65-F5344CB8AC3E}">
        <p14:creationId xmlns:p14="http://schemas.microsoft.com/office/powerpoint/2010/main" val="1207821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u="sng" dirty="0" smtClean="0">
                <a:solidFill>
                  <a:srgbClr val="FFFF00"/>
                </a:solidFill>
              </a:rPr>
              <a:t>Notes</a:t>
            </a:r>
          </a:p>
          <a:p>
            <a:r>
              <a:rPr lang="en-US" dirty="0" smtClean="0">
                <a:solidFill>
                  <a:schemeClr val="tx1"/>
                </a:solidFill>
              </a:rPr>
              <a:t>The NI Annual Review is not a “pass/fail” test. </a:t>
            </a:r>
            <a:endParaRPr lang="en-US" dirty="0">
              <a:solidFill>
                <a:schemeClr val="tx1"/>
              </a:solidFill>
            </a:endParaRPr>
          </a:p>
          <a:p>
            <a:r>
              <a:rPr lang="en-US" dirty="0" smtClean="0">
                <a:solidFill>
                  <a:schemeClr val="tx1"/>
                </a:solidFill>
              </a:rPr>
              <a:t>This PowerPoint is intended to serve as a handbook that guides you with definitions, explanations, and examples.</a:t>
            </a:r>
            <a:endParaRPr lang="en-US" dirty="0">
              <a:solidFill>
                <a:schemeClr val="tx1"/>
              </a:solidFill>
            </a:endParaRPr>
          </a:p>
          <a:p>
            <a:pPr marL="45720" indent="0">
              <a:buNone/>
            </a:pPr>
            <a:endParaRPr lang="en-US" u="sng" dirty="0" smtClean="0">
              <a:solidFill>
                <a:srgbClr val="FFFF00"/>
              </a:solidFill>
            </a:endParaRPr>
          </a:p>
          <a:p>
            <a:pPr marL="45720" indent="0">
              <a:buNone/>
            </a:pPr>
            <a:r>
              <a:rPr lang="en-US" u="sng" dirty="0" smtClean="0">
                <a:solidFill>
                  <a:srgbClr val="FFFF00"/>
                </a:solidFill>
              </a:rPr>
              <a:t>Key to NI Annual Review</a:t>
            </a:r>
            <a:endParaRPr lang="en-US" u="sng" dirty="0">
              <a:solidFill>
                <a:srgbClr val="FFFF00"/>
              </a:solidFill>
            </a:endParaRPr>
          </a:p>
          <a:p>
            <a:r>
              <a:rPr lang="en-US" dirty="0" smtClean="0">
                <a:solidFill>
                  <a:srgbClr val="00B050"/>
                </a:solidFill>
              </a:rPr>
              <a:t>Sections as they are asked on “Non-Instructional Annual Review” form = green font</a:t>
            </a:r>
          </a:p>
          <a:p>
            <a:r>
              <a:rPr lang="en-US" dirty="0" smtClean="0">
                <a:solidFill>
                  <a:schemeClr val="tx1"/>
                </a:solidFill>
              </a:rPr>
              <a:t>Information on how to form answer = black font</a:t>
            </a:r>
          </a:p>
          <a:p>
            <a:r>
              <a:rPr lang="en-US" dirty="0" smtClean="0">
                <a:solidFill>
                  <a:schemeClr val="bg2">
                    <a:lumMod val="75000"/>
                  </a:schemeClr>
                </a:solidFill>
                <a:hlinkClick r:id="rId2"/>
              </a:rPr>
              <a:t>Hyperlinks to helpful sources = underlined and blue font</a:t>
            </a:r>
            <a:endParaRPr lang="en-US" dirty="0" smtClean="0">
              <a:solidFill>
                <a:schemeClr val="bg2">
                  <a:lumMod val="75000"/>
                </a:schemeClr>
              </a:solidFill>
            </a:endParaRPr>
          </a:p>
          <a:p>
            <a:r>
              <a:rPr lang="en-US" dirty="0" smtClean="0">
                <a:solidFill>
                  <a:srgbClr val="FF0000"/>
                </a:solidFill>
              </a:rPr>
              <a:t>Sample answer responses = red font</a:t>
            </a:r>
          </a:p>
          <a:p>
            <a:endParaRPr lang="en-US" dirty="0">
              <a:solidFill>
                <a:schemeClr val="bg2">
                  <a:lumMod val="75000"/>
                </a:schemeClr>
              </a:solidFill>
            </a:endParaRPr>
          </a:p>
        </p:txBody>
      </p:sp>
      <p:sp>
        <p:nvSpPr>
          <p:cNvPr id="3" name="Title 2"/>
          <p:cNvSpPr>
            <a:spLocks noGrp="1"/>
          </p:cNvSpPr>
          <p:nvPr>
            <p:ph type="title"/>
          </p:nvPr>
        </p:nvSpPr>
        <p:spPr/>
        <p:txBody>
          <a:bodyPr/>
          <a:lstStyle/>
          <a:p>
            <a:r>
              <a:rPr lang="en-US" dirty="0" smtClean="0"/>
              <a:t>Key for NI Annual Review</a:t>
            </a:r>
            <a:endParaRPr lang="en-US" dirty="0"/>
          </a:p>
        </p:txBody>
      </p:sp>
    </p:spTree>
    <p:extLst>
      <p:ext uri="{BB962C8B-B14F-4D97-AF65-F5344CB8AC3E}">
        <p14:creationId xmlns:p14="http://schemas.microsoft.com/office/powerpoint/2010/main" val="2079879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marL="45720" indent="0">
              <a:buNone/>
            </a:pPr>
            <a:r>
              <a:rPr lang="en-US" sz="6400" dirty="0">
                <a:solidFill>
                  <a:srgbClr val="37812B"/>
                </a:solidFill>
              </a:rPr>
              <a:t>1.	</a:t>
            </a:r>
            <a:r>
              <a:rPr lang="en-US" sz="6400" dirty="0" smtClean="0">
                <a:solidFill>
                  <a:srgbClr val="37812B"/>
                </a:solidFill>
              </a:rPr>
              <a:t>Department </a:t>
            </a:r>
            <a:r>
              <a:rPr lang="en-US" sz="6400" dirty="0">
                <a:solidFill>
                  <a:srgbClr val="37812B"/>
                </a:solidFill>
              </a:rPr>
              <a:t>Title:</a:t>
            </a:r>
          </a:p>
          <a:p>
            <a:pPr marL="868680" lvl="3" indent="0">
              <a:buNone/>
            </a:pPr>
            <a:r>
              <a:rPr lang="en-US" sz="6400" dirty="0" smtClean="0">
                <a:solidFill>
                  <a:schemeClr val="tx1"/>
                </a:solidFill>
              </a:rPr>
              <a:t> </a:t>
            </a:r>
            <a:endParaRPr lang="en-US" sz="6400" dirty="0">
              <a:solidFill>
                <a:schemeClr val="tx1"/>
              </a:solidFill>
            </a:endParaRPr>
          </a:p>
          <a:p>
            <a:pPr marL="868680" lvl="3" indent="0">
              <a:buNone/>
            </a:pPr>
            <a:r>
              <a:rPr lang="en-US" sz="6400" u="sng" dirty="0" smtClean="0">
                <a:solidFill>
                  <a:srgbClr val="FF0000"/>
                </a:solidFill>
              </a:rPr>
              <a:t>Sample Response</a:t>
            </a:r>
            <a:r>
              <a:rPr lang="en-US" sz="6400" dirty="0" smtClean="0">
                <a:solidFill>
                  <a:srgbClr val="FF0000"/>
                </a:solidFill>
              </a:rPr>
              <a:t>: Library</a:t>
            </a:r>
            <a:endParaRPr lang="en-US" sz="6400" dirty="0">
              <a:solidFill>
                <a:srgbClr val="FF0000"/>
              </a:solidFill>
            </a:endParaRPr>
          </a:p>
          <a:p>
            <a:pPr marL="45720" indent="0">
              <a:buNone/>
            </a:pPr>
            <a:endParaRPr lang="en-US" sz="6400" dirty="0"/>
          </a:p>
          <a:p>
            <a:pPr marL="45720" indent="0">
              <a:buNone/>
            </a:pPr>
            <a:r>
              <a:rPr lang="en-US" sz="6400" dirty="0">
                <a:solidFill>
                  <a:srgbClr val="37812B"/>
                </a:solidFill>
              </a:rPr>
              <a:t>2.	Department Purpose Statement:</a:t>
            </a:r>
          </a:p>
          <a:p>
            <a:pPr marL="365760" lvl="1" indent="0">
              <a:buNone/>
            </a:pPr>
            <a:r>
              <a:rPr lang="en-US" sz="6400" dirty="0" smtClean="0"/>
              <a:t>	</a:t>
            </a:r>
            <a:endParaRPr lang="en-US" sz="6400" dirty="0" smtClean="0">
              <a:solidFill>
                <a:schemeClr val="tx1"/>
              </a:solidFill>
            </a:endParaRPr>
          </a:p>
          <a:p>
            <a:pPr marL="365760" lvl="1" indent="0">
              <a:buNone/>
            </a:pPr>
            <a:r>
              <a:rPr lang="en-US" sz="6400" dirty="0">
                <a:solidFill>
                  <a:schemeClr val="tx1"/>
                </a:solidFill>
              </a:rPr>
              <a:t>	</a:t>
            </a:r>
            <a:r>
              <a:rPr lang="en-US" sz="6400" dirty="0" smtClean="0">
                <a:solidFill>
                  <a:schemeClr val="tx1"/>
                </a:solidFill>
              </a:rPr>
              <a:t>A </a:t>
            </a:r>
            <a:r>
              <a:rPr lang="en-US" sz="6400" dirty="0">
                <a:solidFill>
                  <a:schemeClr val="tx1"/>
                </a:solidFill>
              </a:rPr>
              <a:t>good purpose statement should</a:t>
            </a:r>
          </a:p>
          <a:p>
            <a:pPr lvl="4"/>
            <a:r>
              <a:rPr lang="en-US" sz="6400" dirty="0">
                <a:solidFill>
                  <a:schemeClr val="tx1"/>
                </a:solidFill>
              </a:rPr>
              <a:t>align with </a:t>
            </a:r>
            <a:r>
              <a:rPr lang="en-US" sz="6400" dirty="0">
                <a:solidFill>
                  <a:srgbClr val="FF3300"/>
                </a:solidFill>
                <a:hlinkClick r:id="rId2"/>
              </a:rPr>
              <a:t>AC’s mission, values, vision, core purpose, and goals</a:t>
            </a:r>
            <a:endParaRPr lang="en-US" sz="6400" dirty="0">
              <a:solidFill>
                <a:srgbClr val="FF3300"/>
              </a:solidFill>
            </a:endParaRPr>
          </a:p>
          <a:p>
            <a:pPr lvl="4"/>
            <a:r>
              <a:rPr lang="en-US" sz="6400" dirty="0">
                <a:solidFill>
                  <a:schemeClr val="tx1"/>
                </a:solidFill>
              </a:rPr>
              <a:t>identify the reason for a program’s existence</a:t>
            </a:r>
          </a:p>
          <a:p>
            <a:pPr lvl="4"/>
            <a:r>
              <a:rPr lang="en-US" sz="6400" dirty="0">
                <a:solidFill>
                  <a:schemeClr val="tx1"/>
                </a:solidFill>
              </a:rPr>
              <a:t>be annually reviewed and updated as the program </a:t>
            </a:r>
            <a:r>
              <a:rPr lang="en-US" sz="6400" dirty="0" smtClean="0">
                <a:solidFill>
                  <a:schemeClr val="tx1"/>
                </a:solidFill>
              </a:rPr>
              <a:t>evolves</a:t>
            </a:r>
          </a:p>
          <a:p>
            <a:pPr marL="1097280" lvl="4" indent="0">
              <a:buNone/>
            </a:pPr>
            <a:endParaRPr lang="en-US" sz="6400" dirty="0" smtClean="0">
              <a:solidFill>
                <a:srgbClr val="FF0000"/>
              </a:solidFill>
            </a:endParaRPr>
          </a:p>
          <a:p>
            <a:pPr marL="914400" lvl="3" indent="0">
              <a:buNone/>
            </a:pPr>
            <a:r>
              <a:rPr lang="en-US" sz="6500" dirty="0" smtClean="0">
                <a:solidFill>
                  <a:schemeClr val="tx1"/>
                </a:solidFill>
              </a:rPr>
              <a:t>Note: Your purpose statement does not have to be long; succinct is good.</a:t>
            </a:r>
          </a:p>
          <a:p>
            <a:pPr marL="914400" lvl="3" indent="0">
              <a:buNone/>
            </a:pPr>
            <a:endParaRPr lang="en-US" sz="6500" dirty="0" smtClean="0">
              <a:solidFill>
                <a:srgbClr val="FF0000"/>
              </a:solidFill>
            </a:endParaRPr>
          </a:p>
          <a:p>
            <a:pPr marL="45720" indent="0">
              <a:buNone/>
            </a:pPr>
            <a:r>
              <a:rPr lang="en-US" sz="6400" dirty="0">
                <a:solidFill>
                  <a:srgbClr val="FF0000"/>
                </a:solidFill>
              </a:rPr>
              <a:t>	</a:t>
            </a:r>
            <a:r>
              <a:rPr lang="en-US" sz="6400" u="sng" dirty="0" smtClean="0">
                <a:solidFill>
                  <a:srgbClr val="FF0000"/>
                </a:solidFill>
              </a:rPr>
              <a:t>Sample Response: </a:t>
            </a:r>
            <a:endParaRPr lang="en-US" sz="6400" u="sng" dirty="0">
              <a:solidFill>
                <a:srgbClr val="FF0000"/>
              </a:solidFill>
            </a:endParaRPr>
          </a:p>
          <a:p>
            <a:pPr marL="868680" lvl="3" indent="0">
              <a:buNone/>
            </a:pPr>
            <a:r>
              <a:rPr lang="en-US" sz="6400" dirty="0" smtClean="0">
                <a:solidFill>
                  <a:srgbClr val="FF0000"/>
                </a:solidFill>
              </a:rPr>
              <a:t> Our </a:t>
            </a:r>
            <a:r>
              <a:rPr lang="en-US" sz="6400" dirty="0">
                <a:solidFill>
                  <a:srgbClr val="FF0000"/>
                </a:solidFill>
              </a:rPr>
              <a:t>purpose is to</a:t>
            </a:r>
          </a:p>
          <a:p>
            <a:pPr lvl="3"/>
            <a:r>
              <a:rPr lang="en-US" sz="6400" dirty="0">
                <a:solidFill>
                  <a:srgbClr val="FF0000"/>
                </a:solidFill>
              </a:rPr>
              <a:t>empower our patrons to be self-sufficient information consumers and to possess critical evaluation and thinking skills;</a:t>
            </a:r>
          </a:p>
          <a:p>
            <a:pPr lvl="3"/>
            <a:r>
              <a:rPr lang="en-US" sz="6400" dirty="0">
                <a:solidFill>
                  <a:srgbClr val="FF0000"/>
                </a:solidFill>
              </a:rPr>
              <a:t>create a physical environment that encourages personal study, collaboration and networking, and inspires creative and academic growth; and</a:t>
            </a:r>
          </a:p>
          <a:p>
            <a:pPr lvl="3"/>
            <a:r>
              <a:rPr lang="en-US" sz="6400" dirty="0">
                <a:solidFill>
                  <a:srgbClr val="FF0000"/>
                </a:solidFill>
              </a:rPr>
              <a:t>place the best information and research tools for project completion at our patrons’ disposal.</a:t>
            </a:r>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b="1" i="1" dirty="0" smtClean="0"/>
              <a:t>Section I</a:t>
            </a:r>
            <a:r>
              <a:rPr lang="en-US" b="1" i="1" dirty="0"/>
              <a:t>: Identification</a:t>
            </a:r>
            <a:endParaRPr lang="en-US" dirty="0"/>
          </a:p>
        </p:txBody>
      </p:sp>
      <p:sp>
        <p:nvSpPr>
          <p:cNvPr id="13" name="Rectangle 12"/>
          <p:cNvSpPr/>
          <p:nvPr/>
        </p:nvSpPr>
        <p:spPr>
          <a:xfrm>
            <a:off x="1371600" y="19812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1365738" y="29718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2026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lnSpcReduction="10000"/>
          </a:bodyPr>
          <a:lstStyle/>
          <a:p>
            <a:pPr marL="45720" indent="0">
              <a:buNone/>
            </a:pPr>
            <a:r>
              <a:rPr lang="en-US" sz="1600" b="1" dirty="0" smtClean="0">
                <a:solidFill>
                  <a:srgbClr val="37812B"/>
                </a:solidFill>
              </a:rPr>
              <a:t>3</a:t>
            </a:r>
            <a:r>
              <a:rPr lang="en-US" sz="1600" b="1" dirty="0">
                <a:solidFill>
                  <a:srgbClr val="37812B"/>
                </a:solidFill>
              </a:rPr>
              <a:t>.</a:t>
            </a:r>
            <a:r>
              <a:rPr lang="en-US" sz="1700" dirty="0">
                <a:solidFill>
                  <a:srgbClr val="37812B"/>
                </a:solidFill>
              </a:rPr>
              <a:t>	</a:t>
            </a:r>
            <a:r>
              <a:rPr lang="en-US" sz="1600" dirty="0">
                <a:solidFill>
                  <a:srgbClr val="37812B"/>
                </a:solidFill>
              </a:rPr>
              <a:t>Department Review Year (i.e. </a:t>
            </a:r>
            <a:r>
              <a:rPr lang="en-US" sz="1600" dirty="0" smtClean="0">
                <a:solidFill>
                  <a:srgbClr val="37812B"/>
                </a:solidFill>
              </a:rPr>
              <a:t>Most Recent Academic </a:t>
            </a:r>
            <a:r>
              <a:rPr lang="en-US" sz="1600" dirty="0">
                <a:solidFill>
                  <a:srgbClr val="37812B"/>
                </a:solidFill>
              </a:rPr>
              <a:t>Year)</a:t>
            </a:r>
          </a:p>
          <a:p>
            <a:pPr marL="45720" lvl="3" indent="0">
              <a:buClr>
                <a:schemeClr val="accent1"/>
              </a:buClr>
              <a:buNone/>
            </a:pPr>
            <a:endParaRPr lang="en-US" sz="1600" dirty="0">
              <a:solidFill>
                <a:srgbClr val="37812B"/>
              </a:solidFill>
            </a:endParaRPr>
          </a:p>
          <a:p>
            <a:pPr marL="45720" lvl="3" indent="0">
              <a:buClr>
                <a:schemeClr val="accent1"/>
              </a:buClr>
              <a:buNone/>
            </a:pPr>
            <a:r>
              <a:rPr lang="en-US" sz="1600" dirty="0" smtClean="0">
                <a:solidFill>
                  <a:srgbClr val="37812B"/>
                </a:solidFill>
              </a:rPr>
              <a:t>                 </a:t>
            </a:r>
            <a:r>
              <a:rPr lang="en-US" sz="1600" dirty="0" smtClean="0">
                <a:solidFill>
                  <a:schemeClr val="tx1"/>
                </a:solidFill>
              </a:rPr>
              <a:t>This represents the year being reviewed (most recent fall-spring term)</a:t>
            </a:r>
          </a:p>
          <a:p>
            <a:pPr marL="45720" lvl="3" indent="0">
              <a:buClr>
                <a:schemeClr val="accent1"/>
              </a:buClr>
              <a:buNone/>
            </a:pPr>
            <a:r>
              <a:rPr lang="en-US" sz="1600" dirty="0">
                <a:solidFill>
                  <a:srgbClr val="FF0000"/>
                </a:solidFill>
              </a:rPr>
              <a:t>	</a:t>
            </a:r>
            <a:r>
              <a:rPr lang="en-US" sz="1600" u="sng" dirty="0" smtClean="0">
                <a:solidFill>
                  <a:srgbClr val="FF0000"/>
                </a:solidFill>
              </a:rPr>
              <a:t>Sample </a:t>
            </a:r>
            <a:r>
              <a:rPr lang="en-US" sz="1600" u="sng" dirty="0">
                <a:solidFill>
                  <a:srgbClr val="FF0000"/>
                </a:solidFill>
              </a:rPr>
              <a:t>Response</a:t>
            </a:r>
            <a:r>
              <a:rPr lang="en-US" sz="1600" dirty="0">
                <a:solidFill>
                  <a:srgbClr val="FF0000"/>
                </a:solidFill>
              </a:rPr>
              <a:t>: </a:t>
            </a:r>
            <a:r>
              <a:rPr lang="en-US" sz="1600" dirty="0" smtClean="0">
                <a:solidFill>
                  <a:srgbClr val="FF0000"/>
                </a:solidFill>
              </a:rPr>
              <a:t>2013-2014</a:t>
            </a:r>
            <a:endParaRPr lang="en-US" sz="1600" dirty="0">
              <a:solidFill>
                <a:srgbClr val="FF0000"/>
              </a:solidFill>
            </a:endParaRPr>
          </a:p>
          <a:p>
            <a:pPr marL="45720" indent="0">
              <a:buNone/>
            </a:pPr>
            <a:endParaRPr lang="en-US" sz="1700" dirty="0">
              <a:solidFill>
                <a:srgbClr val="37812B"/>
              </a:solidFill>
            </a:endParaRPr>
          </a:p>
          <a:p>
            <a:pPr marL="45720" indent="0">
              <a:buNone/>
            </a:pPr>
            <a:r>
              <a:rPr lang="en-US" sz="1600" dirty="0" smtClean="0">
                <a:solidFill>
                  <a:srgbClr val="37812B"/>
                </a:solidFill>
              </a:rPr>
              <a:t>4</a:t>
            </a:r>
            <a:r>
              <a:rPr lang="en-US" sz="1700" dirty="0" smtClean="0">
                <a:solidFill>
                  <a:srgbClr val="37812B"/>
                </a:solidFill>
              </a:rPr>
              <a:t>.	</a:t>
            </a:r>
            <a:r>
              <a:rPr lang="en-US" sz="1600" dirty="0" smtClean="0">
                <a:solidFill>
                  <a:srgbClr val="37812B"/>
                </a:solidFill>
              </a:rPr>
              <a:t>Date </a:t>
            </a:r>
            <a:r>
              <a:rPr lang="en-US" sz="1600" dirty="0">
                <a:solidFill>
                  <a:srgbClr val="37812B"/>
                </a:solidFill>
              </a:rPr>
              <a:t>of Submission</a:t>
            </a:r>
            <a:r>
              <a:rPr lang="en-US" sz="1600" dirty="0" smtClean="0">
                <a:solidFill>
                  <a:srgbClr val="37812B"/>
                </a:solidFill>
              </a:rPr>
              <a:t>:</a:t>
            </a:r>
            <a:endParaRPr lang="en-US" sz="1600" dirty="0">
              <a:solidFill>
                <a:srgbClr val="37812B"/>
              </a:solidFill>
            </a:endParaRPr>
          </a:p>
          <a:p>
            <a:pPr marL="45720" indent="0">
              <a:buNone/>
            </a:pPr>
            <a:r>
              <a:rPr lang="en-US" sz="1600" dirty="0" smtClean="0">
                <a:solidFill>
                  <a:srgbClr val="FF0000"/>
                </a:solidFill>
              </a:rPr>
              <a:t>	</a:t>
            </a:r>
          </a:p>
          <a:p>
            <a:pPr marL="45720" indent="0">
              <a:buNone/>
            </a:pPr>
            <a:r>
              <a:rPr lang="en-US" sz="1600" dirty="0" smtClean="0">
                <a:solidFill>
                  <a:srgbClr val="FF0000"/>
                </a:solidFill>
              </a:rPr>
              <a:t>	</a:t>
            </a:r>
            <a:r>
              <a:rPr lang="en-US" sz="1600" u="sng" dirty="0" smtClean="0">
                <a:solidFill>
                  <a:srgbClr val="FF0000"/>
                </a:solidFill>
              </a:rPr>
              <a:t>Sample </a:t>
            </a:r>
            <a:r>
              <a:rPr lang="en-US" sz="1600" u="sng" dirty="0">
                <a:solidFill>
                  <a:srgbClr val="FF0000"/>
                </a:solidFill>
              </a:rPr>
              <a:t>Response</a:t>
            </a:r>
            <a:r>
              <a:rPr lang="en-US" sz="1600" dirty="0" smtClean="0">
                <a:solidFill>
                  <a:srgbClr val="FF0000"/>
                </a:solidFill>
              </a:rPr>
              <a:t>: 5/1/2014</a:t>
            </a:r>
            <a:endParaRPr lang="en-US" sz="1600" dirty="0">
              <a:solidFill>
                <a:srgbClr val="FF0000"/>
              </a:solidFill>
            </a:endParaRPr>
          </a:p>
          <a:p>
            <a:pPr marL="45720" indent="0">
              <a:buNone/>
            </a:pPr>
            <a:endParaRPr lang="en-US" sz="1600" dirty="0">
              <a:solidFill>
                <a:srgbClr val="37812B"/>
              </a:solidFill>
            </a:endParaRPr>
          </a:p>
          <a:p>
            <a:pPr marL="45720" indent="0">
              <a:buNone/>
            </a:pPr>
            <a:r>
              <a:rPr lang="en-US" sz="1600" dirty="0" smtClean="0">
                <a:solidFill>
                  <a:srgbClr val="37812B"/>
                </a:solidFill>
              </a:rPr>
              <a:t>5.	Lead </a:t>
            </a:r>
            <a:r>
              <a:rPr lang="en-US" sz="1600" dirty="0">
                <a:solidFill>
                  <a:srgbClr val="37812B"/>
                </a:solidFill>
              </a:rPr>
              <a:t>Person Responsible for this Department Review</a:t>
            </a:r>
            <a:r>
              <a:rPr lang="en-US" sz="1600" dirty="0" smtClean="0">
                <a:solidFill>
                  <a:srgbClr val="37812B"/>
                </a:solidFill>
              </a:rPr>
              <a:t>:</a:t>
            </a:r>
          </a:p>
          <a:p>
            <a:pPr marL="45720" indent="0">
              <a:buNone/>
            </a:pPr>
            <a:endParaRPr lang="en-US" sz="1600" dirty="0">
              <a:solidFill>
                <a:srgbClr val="37812B"/>
              </a:solidFill>
            </a:endParaRPr>
          </a:p>
          <a:p>
            <a:pPr marL="45720" indent="0">
              <a:buNone/>
            </a:pPr>
            <a:endParaRPr lang="en-US" sz="1600" dirty="0" smtClean="0">
              <a:solidFill>
                <a:srgbClr val="37812B"/>
              </a:solidFill>
            </a:endParaRPr>
          </a:p>
          <a:p>
            <a:pPr marL="45720" indent="0">
              <a:buNone/>
            </a:pPr>
            <a:endParaRPr lang="en-US" sz="1600" dirty="0">
              <a:solidFill>
                <a:srgbClr val="37812B"/>
              </a:solidFill>
            </a:endParaRPr>
          </a:p>
          <a:p>
            <a:pPr marL="45720" indent="0">
              <a:buNone/>
            </a:pPr>
            <a:endParaRPr lang="en-US" sz="1600" dirty="0" smtClean="0">
              <a:solidFill>
                <a:srgbClr val="37812B"/>
              </a:solidFill>
            </a:endParaRPr>
          </a:p>
          <a:p>
            <a:pPr marL="45720" indent="0">
              <a:buNone/>
            </a:pPr>
            <a:endParaRPr lang="en-US" sz="1600" dirty="0" smtClean="0">
              <a:solidFill>
                <a:srgbClr val="37812B"/>
              </a:solidFill>
            </a:endParaRPr>
          </a:p>
          <a:p>
            <a:pPr marL="777240" lvl="4" indent="0">
              <a:buNone/>
            </a:pPr>
            <a:r>
              <a:rPr lang="en-US" sz="1600" dirty="0">
                <a:solidFill>
                  <a:schemeClr val="tx1"/>
                </a:solidFill>
              </a:rPr>
              <a:t> </a:t>
            </a:r>
            <a:r>
              <a:rPr lang="en-US" sz="1600" dirty="0" smtClean="0">
                <a:solidFill>
                  <a:schemeClr val="tx1"/>
                </a:solidFill>
              </a:rPr>
              <a:t> The “Lead Person Responsible” </a:t>
            </a:r>
            <a:r>
              <a:rPr lang="en-US" sz="1600" dirty="0">
                <a:solidFill>
                  <a:schemeClr val="tx1"/>
                </a:solidFill>
              </a:rPr>
              <a:t>is the lead writer and the person to whom </a:t>
            </a:r>
          </a:p>
          <a:p>
            <a:pPr marL="777240" lvl="4" indent="0">
              <a:buNone/>
            </a:pPr>
            <a:r>
              <a:rPr lang="en-US" sz="1600" dirty="0" smtClean="0">
                <a:solidFill>
                  <a:schemeClr val="tx1"/>
                </a:solidFill>
              </a:rPr>
              <a:t>  questions about the form </a:t>
            </a:r>
            <a:r>
              <a:rPr lang="en-US" sz="1600" dirty="0">
                <a:solidFill>
                  <a:schemeClr val="tx1"/>
                </a:solidFill>
              </a:rPr>
              <a:t>can be </a:t>
            </a:r>
            <a:r>
              <a:rPr lang="en-US" sz="1600" dirty="0" smtClean="0">
                <a:solidFill>
                  <a:schemeClr val="tx1"/>
                </a:solidFill>
              </a:rPr>
              <a:t>directed.</a:t>
            </a:r>
            <a:endParaRPr lang="en-US" sz="1600" dirty="0">
              <a:solidFill>
                <a:schemeClr val="tx1"/>
              </a:solidFill>
            </a:endParaRPr>
          </a:p>
          <a:p>
            <a:pPr marL="45720" indent="0">
              <a:buNone/>
            </a:pPr>
            <a:endParaRPr lang="en-US" sz="2300" dirty="0">
              <a:solidFill>
                <a:srgbClr val="37812B"/>
              </a:solidFill>
            </a:endParaRPr>
          </a:p>
          <a:p>
            <a:pPr marL="45720" indent="0">
              <a:buNone/>
            </a:pPr>
            <a:endParaRPr lang="en-US" sz="2300" dirty="0"/>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b="1" i="1" dirty="0" smtClean="0"/>
              <a:t>Section I</a:t>
            </a:r>
            <a:r>
              <a:rPr lang="en-US" b="1" i="1" dirty="0"/>
              <a:t>: Identification</a:t>
            </a:r>
            <a:endParaRPr lang="en-US" dirty="0"/>
          </a:p>
        </p:txBody>
      </p:sp>
      <p:sp>
        <p:nvSpPr>
          <p:cNvPr id="4" name="Rectangle 3"/>
          <p:cNvSpPr/>
          <p:nvPr/>
        </p:nvSpPr>
        <p:spPr>
          <a:xfrm>
            <a:off x="1371600" y="2051545"/>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371600" y="4572000"/>
            <a:ext cx="2895600" cy="12309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371600" y="4572000"/>
            <a:ext cx="2590800" cy="1077218"/>
          </a:xfrm>
          <a:prstGeom prst="rect">
            <a:avLst/>
          </a:prstGeom>
          <a:noFill/>
        </p:spPr>
        <p:txBody>
          <a:bodyPr wrap="square" rtlCol="0">
            <a:spAutoFit/>
          </a:bodyPr>
          <a:lstStyle/>
          <a:p>
            <a:pPr marL="45720" indent="0">
              <a:buNone/>
            </a:pPr>
            <a:r>
              <a:rPr lang="en-US" sz="1600" dirty="0">
                <a:solidFill>
                  <a:srgbClr val="37812B"/>
                </a:solidFill>
              </a:rPr>
              <a:t>Name</a:t>
            </a:r>
            <a:r>
              <a:rPr lang="en-US" sz="1600" dirty="0" smtClean="0">
                <a:solidFill>
                  <a:srgbClr val="37812B"/>
                </a:solidFill>
              </a:rPr>
              <a:t>: </a:t>
            </a:r>
            <a:r>
              <a:rPr lang="en-US" sz="1600" dirty="0" smtClean="0">
                <a:solidFill>
                  <a:srgbClr val="FF0000"/>
                </a:solidFill>
              </a:rPr>
              <a:t>Mark Hanna</a:t>
            </a:r>
            <a:endParaRPr lang="en-US" sz="1600" dirty="0">
              <a:solidFill>
                <a:srgbClr val="37812B"/>
              </a:solidFill>
            </a:endParaRPr>
          </a:p>
          <a:p>
            <a:pPr marL="45720" indent="0">
              <a:buNone/>
            </a:pPr>
            <a:r>
              <a:rPr lang="en-US" sz="1600" dirty="0">
                <a:solidFill>
                  <a:srgbClr val="37812B"/>
                </a:solidFill>
              </a:rPr>
              <a:t>Title</a:t>
            </a:r>
            <a:r>
              <a:rPr lang="en-US" sz="1600" dirty="0" smtClean="0">
                <a:solidFill>
                  <a:srgbClr val="37812B"/>
                </a:solidFill>
              </a:rPr>
              <a:t>: </a:t>
            </a:r>
            <a:r>
              <a:rPr lang="en-US" sz="1600" dirty="0" smtClean="0">
                <a:solidFill>
                  <a:srgbClr val="FF0000"/>
                </a:solidFill>
              </a:rPr>
              <a:t>College Librarian</a:t>
            </a:r>
            <a:endParaRPr lang="en-US" sz="1600" dirty="0">
              <a:solidFill>
                <a:srgbClr val="FF0000"/>
              </a:solidFill>
            </a:endParaRPr>
          </a:p>
          <a:p>
            <a:pPr marL="45720"/>
            <a:r>
              <a:rPr lang="en-US" sz="1600" dirty="0">
                <a:solidFill>
                  <a:srgbClr val="37812B"/>
                </a:solidFill>
              </a:rPr>
              <a:t>E-mail</a:t>
            </a:r>
            <a:r>
              <a:rPr lang="en-US" sz="1600" dirty="0" smtClean="0">
                <a:solidFill>
                  <a:srgbClr val="37812B"/>
                </a:solidFill>
              </a:rPr>
              <a:t>:  </a:t>
            </a:r>
            <a:r>
              <a:rPr lang="en-US" sz="1600" dirty="0" smtClean="0">
                <a:solidFill>
                  <a:srgbClr val="FF0000"/>
                </a:solidFill>
              </a:rPr>
              <a:t>mlhanna@actx.edu</a:t>
            </a:r>
            <a:endParaRPr lang="en-US" sz="1600" dirty="0">
              <a:solidFill>
                <a:srgbClr val="FF0000"/>
              </a:solidFill>
            </a:endParaRPr>
          </a:p>
          <a:p>
            <a:pPr marL="45720" indent="0">
              <a:buNone/>
            </a:pPr>
            <a:r>
              <a:rPr lang="en-US" sz="1600" dirty="0">
                <a:solidFill>
                  <a:srgbClr val="37812B"/>
                </a:solidFill>
              </a:rPr>
              <a:t>Phone Number</a:t>
            </a:r>
            <a:r>
              <a:rPr lang="en-US" sz="1600" dirty="0" smtClean="0">
                <a:solidFill>
                  <a:srgbClr val="37812B"/>
                </a:solidFill>
              </a:rPr>
              <a:t>:  </a:t>
            </a:r>
            <a:r>
              <a:rPr lang="en-US" sz="1600" dirty="0">
                <a:solidFill>
                  <a:srgbClr val="FF0000"/>
                </a:solidFill>
              </a:rPr>
              <a:t>371-5401</a:t>
            </a:r>
          </a:p>
        </p:txBody>
      </p:sp>
      <p:sp>
        <p:nvSpPr>
          <p:cNvPr id="8" name="Rectangle 7"/>
          <p:cNvSpPr/>
          <p:nvPr/>
        </p:nvSpPr>
        <p:spPr>
          <a:xfrm>
            <a:off x="1342292" y="34290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1394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1600" dirty="0" smtClean="0">
                <a:solidFill>
                  <a:srgbClr val="37812B"/>
                </a:solidFill>
              </a:rPr>
              <a:t>6</a:t>
            </a:r>
            <a:r>
              <a:rPr lang="en-US" sz="1600" dirty="0">
                <a:solidFill>
                  <a:srgbClr val="37812B"/>
                </a:solidFill>
              </a:rPr>
              <a:t>.	Additional Individuals (Name and Title) Responsible for </a:t>
            </a:r>
            <a:r>
              <a:rPr lang="en-US" sz="1600" dirty="0" smtClean="0">
                <a:solidFill>
                  <a:srgbClr val="37812B"/>
                </a:solidFill>
              </a:rPr>
              <a:t>  	Completing </a:t>
            </a:r>
            <a:r>
              <a:rPr lang="en-US" sz="1600" dirty="0">
                <a:solidFill>
                  <a:srgbClr val="37812B"/>
                </a:solidFill>
              </a:rPr>
              <a:t>this Department Review:</a:t>
            </a:r>
          </a:p>
          <a:p>
            <a:pPr marL="45720" indent="0">
              <a:buNone/>
            </a:pPr>
            <a:endParaRPr lang="en-US" sz="1600" dirty="0"/>
          </a:p>
          <a:p>
            <a:pPr marL="45720" lvl="1" indent="0">
              <a:buClr>
                <a:schemeClr val="accent1"/>
              </a:buClr>
              <a:buNone/>
            </a:pPr>
            <a:r>
              <a:rPr lang="en-US" sz="1600" dirty="0" smtClean="0"/>
              <a:t>	</a:t>
            </a:r>
            <a:r>
              <a:rPr lang="en-US" sz="1600" dirty="0" smtClean="0">
                <a:solidFill>
                  <a:schemeClr val="tx1"/>
                </a:solidFill>
              </a:rPr>
              <a:t>Please </a:t>
            </a:r>
            <a:r>
              <a:rPr lang="en-US" sz="1600" dirty="0">
                <a:solidFill>
                  <a:schemeClr val="tx1"/>
                </a:solidFill>
              </a:rPr>
              <a:t>encourage multiple people to have a voice in </a:t>
            </a:r>
            <a:r>
              <a:rPr lang="en-US" sz="1600" dirty="0" smtClean="0">
                <a:solidFill>
                  <a:schemeClr val="tx1"/>
                </a:solidFill>
              </a:rPr>
              <a:t>your  	department’s annual review process. </a:t>
            </a:r>
            <a:endParaRPr lang="en-US" sz="1600" dirty="0">
              <a:solidFill>
                <a:schemeClr val="tx1"/>
              </a:solidFill>
            </a:endParaRPr>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b="1" i="1" dirty="0" smtClean="0"/>
              <a:t>Section I</a:t>
            </a:r>
            <a:r>
              <a:rPr lang="en-US" b="1" i="1" dirty="0"/>
              <a:t>: Identification</a:t>
            </a:r>
            <a:endParaRPr lang="en-US" dirty="0"/>
          </a:p>
        </p:txBody>
      </p:sp>
      <p:sp>
        <p:nvSpPr>
          <p:cNvPr id="4" name="Rectangle 3"/>
          <p:cNvSpPr/>
          <p:nvPr/>
        </p:nvSpPr>
        <p:spPr>
          <a:xfrm>
            <a:off x="1359877" y="2324100"/>
            <a:ext cx="2895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43294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3">
      <a:dk1>
        <a:sysClr val="windowText" lastClr="000000"/>
      </a:dk1>
      <a:lt1>
        <a:sysClr val="window" lastClr="FFFFFF"/>
      </a:lt1>
      <a:dk2>
        <a:srgbClr val="284483"/>
      </a:dk2>
      <a:lt2>
        <a:srgbClr val="C1CEEB"/>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2758</TotalTime>
  <Words>2778</Words>
  <Application>Microsoft Office PowerPoint</Application>
  <PresentationFormat>On-screen Show (4:3)</PresentationFormat>
  <Paragraphs>519</Paragraphs>
  <Slides>40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Calibri</vt:lpstr>
      <vt:lpstr>Franklin Gothic Book</vt:lpstr>
      <vt:lpstr>Franklin Gothic Medium</vt:lpstr>
      <vt:lpstr>Times New Roman</vt:lpstr>
      <vt:lpstr>Wingdings</vt:lpstr>
      <vt:lpstr>Wingdings 2</vt:lpstr>
      <vt:lpstr>Grid</vt:lpstr>
      <vt:lpstr>How to  complete a Non-Instructional (NI)  Annual review</vt:lpstr>
      <vt:lpstr>Key Things TO REMEMBER</vt:lpstr>
      <vt:lpstr>What must NI Annual Review Prove</vt:lpstr>
      <vt:lpstr>What must NI Annual Review Prove</vt:lpstr>
      <vt:lpstr>Overview of SECTIONS</vt:lpstr>
      <vt:lpstr>Key for NI Annual Review</vt:lpstr>
      <vt:lpstr>Section I: Identification</vt:lpstr>
      <vt:lpstr>Section I: Identification</vt:lpstr>
      <vt:lpstr>Section I: Identification</vt:lpstr>
      <vt:lpstr>II: Existing Data (Not Survey, Focus Groups, and/or Interviews) </vt:lpstr>
      <vt:lpstr>II: Existing Data (Not Survey, Focus Groups, and/or Interviews) </vt:lpstr>
      <vt:lpstr>II: Existing Data (Not Survey, Focus Groups, and/or Interviews) </vt:lpstr>
      <vt:lpstr>II: Existing Data (Not Survey, Focus Groups, and/or Interviews) </vt:lpstr>
      <vt:lpstr>Some Quantitative Data source links These sources May Be useful in Completing Section II Topics More Specific to your area may be found via Internet/Library Research</vt:lpstr>
      <vt:lpstr>III: Existing data  (Based on Surveys, Focus Groups, and Interviews) </vt:lpstr>
      <vt:lpstr>III: Existing Data  (Based on Surveys, Focus Groups, and Interviews) </vt:lpstr>
      <vt:lpstr>III: Existing data (Based on Surveys, Focus Groups, and Interviews) </vt:lpstr>
      <vt:lpstr>III: Existing data  (Based on Surveys, Focus Groups, and Interviews) </vt:lpstr>
      <vt:lpstr>Some Survey, Focus Groups, and Interview Source Links</vt:lpstr>
      <vt:lpstr>IV: Institutional Initiatives  </vt:lpstr>
      <vt:lpstr>IV: Institutional Initiatives  </vt:lpstr>
      <vt:lpstr>No Excuses Information source links</vt:lpstr>
      <vt:lpstr>IV: Institutional Initiatives  </vt:lpstr>
      <vt:lpstr>IV: Institutional Initiatives  </vt:lpstr>
      <vt:lpstr>IV: Institutional Initiatives  </vt:lpstr>
      <vt:lpstr>IV: Institutional Initiatives  </vt:lpstr>
      <vt:lpstr>IV: Institutional Initiatives  </vt:lpstr>
      <vt:lpstr>Outcomes Information source links</vt:lpstr>
      <vt:lpstr>IV: Institutional Initiatives  </vt:lpstr>
      <vt:lpstr>IV: Institutional Initiatives  </vt:lpstr>
      <vt:lpstr>Strategic Plan Information  source links</vt:lpstr>
      <vt:lpstr>IV: Institutional Initiatives  </vt:lpstr>
      <vt:lpstr>IV: Institutional Initiatives  </vt:lpstr>
      <vt:lpstr>IV: Institutional Initiatives  </vt:lpstr>
      <vt:lpstr>IV: Institutional Initiatives  </vt:lpstr>
      <vt:lpstr>Core Objective Information  source links</vt:lpstr>
      <vt:lpstr>V. Policies and Procedures  </vt:lpstr>
      <vt:lpstr>Possible Data source links</vt:lpstr>
      <vt:lpstr>VI. Conclusions </vt:lpstr>
      <vt:lpstr>Points of Contact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335</cp:revision>
  <cp:lastPrinted>2014-05-12T14:16:54Z</cp:lastPrinted>
  <dcterms:created xsi:type="dcterms:W3CDTF">2012-02-09T17:17:48Z</dcterms:created>
  <dcterms:modified xsi:type="dcterms:W3CDTF">2015-03-03T01:53:46Z</dcterms:modified>
</cp:coreProperties>
</file>