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3" r:id="rId8"/>
    <p:sldId id="271" r:id="rId9"/>
    <p:sldId id="273" r:id="rId10"/>
    <p:sldId id="272" r:id="rId11"/>
    <p:sldId id="262" r:id="rId12"/>
    <p:sldId id="265" r:id="rId13"/>
    <p:sldId id="266" r:id="rId14"/>
    <p:sldId id="267" r:id="rId15"/>
    <p:sldId id="268" r:id="rId16"/>
    <p:sldId id="269" r:id="rId17"/>
    <p:sldId id="270" r:id="rId18"/>
    <p:sldId id="278" r:id="rId19"/>
    <p:sldId id="279" r:id="rId20"/>
    <p:sldId id="274" r:id="rId21"/>
    <p:sldId id="275" r:id="rId22"/>
    <p:sldId id="276" r:id="rId23"/>
    <p:sldId id="277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6362" autoAdjust="0"/>
  </p:normalViewPr>
  <p:slideViewPr>
    <p:cSldViewPr snapToGrid="0">
      <p:cViewPr varScale="1">
        <p:scale>
          <a:sx n="80" d="100"/>
          <a:sy n="80" d="100"/>
        </p:scale>
        <p:origin x="120" y="7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25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1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613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3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57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8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7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5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8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80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8CE03F-0CD4-4C8D-BAB0-7725E773D384}" type="datetimeFigureOut">
              <a:rPr lang="en-US" smtClean="0"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287D99-53EF-4B3A-B3A3-1833EC66DF9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103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669" y="866912"/>
            <a:ext cx="8245642" cy="2387600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Curriculum Maps, </a:t>
            </a:r>
            <a:br>
              <a:rPr lang="en-US" sz="3600" dirty="0" smtClean="0"/>
            </a:br>
            <a:r>
              <a:rPr lang="en-US" sz="3600" dirty="0" smtClean="0"/>
              <a:t>Program Coherence, </a:t>
            </a:r>
            <a:br>
              <a:rPr lang="en-US" sz="3600" dirty="0" smtClean="0"/>
            </a:br>
            <a:r>
              <a:rPr lang="en-US" sz="3600" dirty="0" smtClean="0"/>
              <a:t>and </a:t>
            </a:r>
            <a:br>
              <a:rPr lang="en-US" sz="3600" dirty="0" smtClean="0"/>
            </a:br>
            <a:r>
              <a:rPr lang="en-US" sz="3600" dirty="0" smtClean="0"/>
              <a:t>Enhancement of Learner-Centered Approaches </a:t>
            </a:r>
            <a:br>
              <a:rPr lang="en-US" sz="3600" dirty="0" smtClean="0"/>
            </a:br>
            <a:r>
              <a:rPr lang="en-US" sz="3600" dirty="0" smtClean="0"/>
              <a:t>to Program Outcomes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627" y="4587498"/>
            <a:ext cx="1465194" cy="22705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2172" y="4587498"/>
            <a:ext cx="4107050" cy="984885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Dr. Deborah Vess</a:t>
            </a:r>
            <a:br>
              <a:rPr lang="en-US" sz="2000" dirty="0"/>
            </a:br>
            <a:r>
              <a:rPr lang="en-US" sz="2000" dirty="0"/>
              <a:t>Vice President for Academic Affairs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7669" y="5850756"/>
            <a:ext cx="4091553" cy="984885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Kristin McDonald-Willey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Director of Institutional Effectiveness</a:t>
            </a:r>
            <a:endParaRPr lang="en-US" sz="2000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00490" y="5079940"/>
            <a:ext cx="3776420" cy="1107996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August 19, 2015</a:t>
            </a:r>
          </a:p>
          <a:p>
            <a:pPr algn="ctr"/>
            <a:r>
              <a:rPr lang="en-US" sz="2400" dirty="0" smtClean="0"/>
              <a:t>Fall Faculty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1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Group Discussion – Mission Alignment</a:t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1158728" cy="4991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PSYCHOLOGY</a:t>
            </a:r>
            <a:br>
              <a:rPr lang="en-US" sz="2000" b="1" dirty="0" smtClean="0"/>
            </a:br>
            <a:r>
              <a:rPr lang="en-US" sz="2000" b="1" dirty="0" smtClean="0"/>
              <a:t>Mission: </a:t>
            </a:r>
            <a:r>
              <a:rPr lang="en-US" sz="2000" dirty="0" smtClean="0"/>
              <a:t>The mission of the Department of Psychology is to promote the understanding of self and others in a multi-cultural environment and to develop research and communication skills. We prepare students for careers requiring a strong liberal arts foundation with an emphasis on an understanding of </a:t>
            </a:r>
            <a:r>
              <a:rPr lang="en-US" sz="2000" dirty="0" smtClean="0">
                <a:solidFill>
                  <a:srgbClr val="FF0000"/>
                </a:solidFill>
              </a:rPr>
              <a:t>intrapersonal and interpersonal dynamics </a:t>
            </a:r>
            <a:r>
              <a:rPr lang="en-US" sz="2000" dirty="0" smtClean="0"/>
              <a:t>and empirical methodology, and we prepare students for graduate study in Psychology.  </a:t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It is not clear that things such as highlighted text are reinforced through goals/outcomes. Also a question as to if these are “real” (SMART) goals in mission or aspirational things that can’t be easily measured.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Learning Goals and Outcomes:</a:t>
            </a:r>
          </a:p>
          <a:p>
            <a:pPr marL="0" indent="0">
              <a:buNone/>
            </a:pPr>
            <a:r>
              <a:rPr lang="en-US" sz="2000" b="1" dirty="0" smtClean="0"/>
              <a:t>Goal 1: To graduate students who apply psychological concepts and theories</a:t>
            </a:r>
            <a:br>
              <a:rPr lang="en-US" sz="2000" b="1" dirty="0" smtClean="0"/>
            </a:br>
            <a:r>
              <a:rPr lang="en-US" sz="2000" dirty="0" smtClean="0"/>
              <a:t>1.1. Students will describe major concepts and theories in Psychology</a:t>
            </a:r>
            <a:br>
              <a:rPr lang="en-US" sz="2000" dirty="0" smtClean="0"/>
            </a:br>
            <a:r>
              <a:rPr lang="en-US" sz="2000" dirty="0" smtClean="0"/>
              <a:t>1.2. Students will apply major concepts and theories to describe or explain psychological phenomena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Goal 2: To graduate students who demonstrate sound research methodology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2.1. Students will design basic research studies</a:t>
            </a:r>
            <a:br>
              <a:rPr lang="en-US" sz="2000" dirty="0" smtClean="0"/>
            </a:br>
            <a:r>
              <a:rPr lang="en-US" sz="2000" dirty="0" smtClean="0"/>
              <a:t>2.2. Students will explain ethical issues relevant to psychological research.</a:t>
            </a:r>
            <a:br>
              <a:rPr lang="en-US" sz="2000" dirty="0" smtClean="0"/>
            </a:br>
            <a:r>
              <a:rPr lang="en-US" sz="2000" dirty="0" smtClean="0"/>
              <a:t>2.3. Students will conduct literature reviews in psychology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Goal 3: To graduate students who demonstrate communication skills</a:t>
            </a:r>
            <a:br>
              <a:rPr lang="en-US" sz="2000" b="1" dirty="0" smtClean="0"/>
            </a:br>
            <a:r>
              <a:rPr lang="en-US" sz="2000" dirty="0" smtClean="0"/>
              <a:t>3.1. Students will write papers in APA style</a:t>
            </a:r>
            <a:br>
              <a:rPr lang="en-US" sz="2000" dirty="0" smtClean="0"/>
            </a:br>
            <a:r>
              <a:rPr lang="en-US" sz="2000" dirty="0" smtClean="0"/>
              <a:t>3.2. Students will give formal oral presentations on psychological topics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252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42"/>
            <a:ext cx="10515600" cy="10546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Program Learning Outcome (PLO) - Sample Map 1 </a:t>
            </a:r>
            <a:br>
              <a:rPr lang="en-US" sz="3200" dirty="0" smtClean="0"/>
            </a:br>
            <a:r>
              <a:rPr lang="en-US" sz="3200" dirty="0" smtClean="0"/>
              <a:t>Group Discussion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911396"/>
              </p:ext>
            </p:extLst>
          </p:nvPr>
        </p:nvGraphicFramePr>
        <p:xfrm>
          <a:off x="838200" y="1717340"/>
          <a:ext cx="10515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2400" dirty="0" smtClean="0"/>
                        <a:t>Goal: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081643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= Introduced; D = Developed &amp; Practiced with Feedback;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 = Demonstrated at Mastery Level Appropriate for Graduation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100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42"/>
            <a:ext cx="10515600" cy="10546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Some Problems with Sample Map 1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459816"/>
              </p:ext>
            </p:extLst>
          </p:nvPr>
        </p:nvGraphicFramePr>
        <p:xfrm>
          <a:off x="838200" y="1717340"/>
          <a:ext cx="10515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2400" dirty="0" smtClean="0"/>
                        <a:t>Goal: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I?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Whoops?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PLO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Ever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Mentioned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280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Again?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Too much?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081643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= Introduced; D = Developed &amp; Practiced with Feedback;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 = Demonstrated at Mastery Level Appropriate for Graduation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34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42"/>
            <a:ext cx="10515600" cy="10546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Program Learning Outcome (PLO) - Sample Map 2 </a:t>
            </a:r>
            <a:br>
              <a:rPr lang="en-US" sz="3200" dirty="0" smtClean="0"/>
            </a:br>
            <a:r>
              <a:rPr lang="en-US" sz="3200" dirty="0" smtClean="0"/>
              <a:t>Group Discussion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017915"/>
              </p:ext>
            </p:extLst>
          </p:nvPr>
        </p:nvGraphicFramePr>
        <p:xfrm>
          <a:off x="838200" y="1717340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2400" dirty="0" smtClean="0"/>
                        <a:t>Goal: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D,</a:t>
                      </a:r>
                      <a:r>
                        <a:rPr lang="en-US" sz="2400" baseline="0" dirty="0" smtClean="0"/>
                        <a:t>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D, 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081643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= Introduced; D = Developed &amp; Practiced with Feedback;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 = Demonstrated at Mastery Level Appropriate for Graduation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280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42"/>
            <a:ext cx="10515600" cy="10546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Some Problems with Sample Map 2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207325"/>
              </p:ext>
            </p:extLst>
          </p:nvPr>
        </p:nvGraphicFramePr>
        <p:xfrm>
          <a:off x="838200" y="1717340"/>
          <a:ext cx="1051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2400" dirty="0" smtClean="0"/>
                        <a:t>Goal: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Course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Silos?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D,</a:t>
                      </a:r>
                      <a:r>
                        <a:rPr lang="en-US" sz="2400" baseline="0" dirty="0" smtClean="0"/>
                        <a:t>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CLOs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Pretending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D, 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to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PLOs?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I, D, 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081643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= Introduced; D = Developed &amp; Practiced with Feedback;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 = Demonstrated at Mastery Level Appropriate for Graduation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870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42"/>
            <a:ext cx="10515600" cy="10546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Program Learning Outcome (PLO) - Sample Map 3 </a:t>
            </a:r>
            <a:br>
              <a:rPr lang="en-US" sz="3200" dirty="0" smtClean="0"/>
            </a:br>
            <a:r>
              <a:rPr lang="en-US" sz="3200" dirty="0" smtClean="0"/>
              <a:t>Group Discussion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55478"/>
              </p:ext>
            </p:extLst>
          </p:nvPr>
        </p:nvGraphicFramePr>
        <p:xfrm>
          <a:off x="838200" y="1717340"/>
          <a:ext cx="10515600" cy="411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2400" dirty="0" smtClean="0"/>
                        <a:t>Goal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5</a:t>
                      </a:r>
                      <a:endParaRPr lang="en-US" sz="2400" dirty="0"/>
                    </a:p>
                  </a:txBody>
                  <a:tcPr/>
                </a:tc>
              </a:tr>
              <a:tr h="4603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081643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= Introduced; D = Developed &amp; Practiced with Feedback;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 = Demonstrated at Mastery Level Appropriate for Graduation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74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042"/>
            <a:ext cx="10515600" cy="1054601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Some Problems with Sample Map 3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55478"/>
              </p:ext>
            </p:extLst>
          </p:nvPr>
        </p:nvGraphicFramePr>
        <p:xfrm>
          <a:off x="838200" y="1717340"/>
          <a:ext cx="10515600" cy="411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sz="2400" dirty="0" smtClean="0"/>
                        <a:t>Goal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Course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PLO 5</a:t>
                      </a:r>
                      <a:endParaRPr lang="en-US" sz="2400" dirty="0"/>
                    </a:p>
                  </a:txBody>
                  <a:tcPr/>
                </a:tc>
              </a:tr>
              <a:tr h="46037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1081643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 = Introduced; D = Developed &amp; Practiced with Feedback;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M = Demonstrated at Mastery Level Appropriate for Graduation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753979" y="5839707"/>
            <a:ext cx="10250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Less is More! Focus on students doing some things really well in each course.</a:t>
            </a:r>
            <a:br>
              <a:rPr lang="en-US" b="1" dirty="0" smtClean="0"/>
            </a:br>
            <a:r>
              <a:rPr lang="en-US" dirty="0" smtClean="0"/>
              <a:t>Some exceptions: Example – In Nursing, patient care may be woven throughout curriculum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5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626" y="0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What Should my PLO Curriculum Map Look Like?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33221" cy="435133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Every PLO should be: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I (Introduced)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D (Developed and practiced with feedback) </a:t>
            </a:r>
            <a:r>
              <a:rPr lang="en-US" sz="2400" dirty="0" smtClean="0">
                <a:solidFill>
                  <a:srgbClr val="FF0000"/>
                </a:solidFill>
              </a:rPr>
              <a:t>– Should have evidence!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M (Demonstrated at Mastery Level)</a:t>
            </a:r>
            <a:r>
              <a:rPr lang="en-US" sz="2400" dirty="0" smtClean="0">
                <a:solidFill>
                  <a:srgbClr val="FF0000"/>
                </a:solidFill>
              </a:rPr>
              <a:t> – Should have evidence!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dirty="0" smtClean="0"/>
              <a:t>Stackable credentials can be worked into overall curriculum map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PLOs should demonstrate coherent curriculum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Not mentioned a few times and forgotten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 Students should graduate with full development/mastery of more than one PLO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2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115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AC Curriculum Map – Get Handout</a:t>
            </a:r>
            <a:br>
              <a:rPr lang="en-US" dirty="0" smtClean="0"/>
            </a:br>
            <a:r>
              <a:rPr lang="en-US" dirty="0" smtClean="0"/>
              <a:t>(Template will also be sent via email)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878360"/>
              </p:ext>
            </p:extLst>
          </p:nvPr>
        </p:nvGraphicFramePr>
        <p:xfrm>
          <a:off x="1406860" y="2060881"/>
          <a:ext cx="8832012" cy="3678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1729"/>
                <a:gridCol w="1471729"/>
                <a:gridCol w="1471729"/>
                <a:gridCol w="1471729"/>
                <a:gridCol w="1472548"/>
                <a:gridCol w="1472548"/>
              </a:tblGrid>
              <a:tr h="643943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Goal #1: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3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Program-Specific Courses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PLO #1: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PLO #2: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PLO #3: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PLO #4: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PLO #5: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82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6860" y="5970756"/>
            <a:ext cx="8832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= Introduced; D = Developed &amp; Practiced with Feedback; M = Demonstrated at Mastery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0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115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AC Curriculum Map – Get Handout</a:t>
            </a:r>
            <a:br>
              <a:rPr lang="en-US" dirty="0" smtClean="0"/>
            </a:br>
            <a:r>
              <a:rPr lang="en-US" dirty="0" smtClean="0"/>
              <a:t>(Template will also be sent via email)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433402"/>
              </p:ext>
            </p:extLst>
          </p:nvPr>
        </p:nvGraphicFramePr>
        <p:xfrm>
          <a:off x="1406860" y="1805628"/>
          <a:ext cx="9581438" cy="3859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6610"/>
                <a:gridCol w="3707296"/>
                <a:gridCol w="4277532"/>
              </a:tblGrid>
              <a:tr h="83126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>
                          <a:effectLst/>
                        </a:rPr>
                        <a:t>Goal #</a:t>
                      </a:r>
                      <a:r>
                        <a:rPr lang="en-US" sz="2400" dirty="0" smtClean="0">
                          <a:effectLst/>
                        </a:rPr>
                        <a:t>1:</a:t>
                      </a:r>
                      <a:r>
                        <a:rPr lang="en-US" sz="2400" baseline="0" dirty="0" smtClean="0">
                          <a:effectLst/>
                        </a:rPr>
                        <a:t> To graduate students who demonstrate communication skills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99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>
                          <a:effectLst/>
                        </a:rPr>
                        <a:t>Program-Specific Courses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 smtClean="0">
                          <a:effectLst/>
                        </a:rPr>
                        <a:t>PLO #1: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 smtClean="0"/>
                        <a:t>Students will compose APA-style papers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PLO</a:t>
                      </a:r>
                      <a:r>
                        <a:rPr lang="en-US" sz="2400" baseline="0" dirty="0" smtClean="0"/>
                        <a:t> #2: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Students will produce oral presentations on psychological topics</a:t>
                      </a:r>
                      <a:endParaRPr lang="en-US" sz="2400" dirty="0"/>
                    </a:p>
                  </a:txBody>
                  <a:tcPr marL="68580" marR="68580" marT="0" marB="0"/>
                </a:tc>
              </a:tr>
              <a:tr h="268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Course 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268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Course 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268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Course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  <a:tr h="2688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Course 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487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06860" y="5617654"/>
            <a:ext cx="104803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4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</a:t>
            </a: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courses </a:t>
            </a:r>
            <a:r>
              <a:rPr lang="en-US" alt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added, the key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would be used to evaluate the courses is shown below: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</a:tabLs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= Introduced; D = Developed &amp; Practiced with Feedback; M = Demonstrated at Mastery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303" y="3363988"/>
            <a:ext cx="2124460" cy="17678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55742" y="1224366"/>
            <a:ext cx="7222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Copious Note Taking</a:t>
            </a:r>
            <a:endParaRPr lang="en-US" sz="4800" dirty="0"/>
          </a:p>
        </p:txBody>
      </p:sp>
      <p:sp>
        <p:nvSpPr>
          <p:cNvPr id="9" name="Oval 8"/>
          <p:cNvSpPr/>
          <p:nvPr/>
        </p:nvSpPr>
        <p:spPr>
          <a:xfrm>
            <a:off x="3394129" y="652116"/>
            <a:ext cx="5269424" cy="1827613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   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9927809" flipV="1">
            <a:off x="3558970" y="1452552"/>
            <a:ext cx="4815752" cy="226738"/>
          </a:xfrm>
          <a:prstGeom prst="rect">
            <a:avLst/>
          </a:prstGeom>
          <a:solidFill>
            <a:schemeClr val="accent2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0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629" y="0"/>
            <a:ext cx="9720072" cy="1499616"/>
          </a:xfrm>
        </p:spPr>
        <p:txBody>
          <a:bodyPr/>
          <a:lstStyle/>
          <a:p>
            <a:r>
              <a:rPr lang="en-US" dirty="0" smtClean="0"/>
              <a:t>How does this affect my courses?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701" y="1050708"/>
            <a:ext cx="10515600" cy="4695491"/>
          </a:xfrm>
        </p:spPr>
        <p:txBody>
          <a:bodyPr>
            <a:noAutofit/>
          </a:bodyPr>
          <a:lstStyle/>
          <a:p>
            <a:r>
              <a:rPr lang="en-US" sz="2400" dirty="0" smtClean="0"/>
              <a:t>Based on PLOs, you may need to tweak PLOs in various courses</a:t>
            </a:r>
          </a:p>
          <a:p>
            <a:r>
              <a:rPr lang="en-US" sz="2400" dirty="0" smtClean="0"/>
              <a:t>Can further explore in departments to look at CLO alignment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Affects Teaching Methods</a:t>
            </a:r>
          </a:p>
          <a:p>
            <a:pPr lvl="2"/>
            <a:r>
              <a:rPr lang="en-US" sz="2400" dirty="0" smtClean="0"/>
              <a:t>Active Learning</a:t>
            </a:r>
          </a:p>
          <a:p>
            <a:pPr lvl="2"/>
            <a:r>
              <a:rPr lang="en-US" sz="2400" dirty="0" smtClean="0"/>
              <a:t>Collaborative/Cooperative Learning</a:t>
            </a:r>
          </a:p>
          <a:p>
            <a:pPr lvl="2"/>
            <a:r>
              <a:rPr lang="en-US" sz="2400" dirty="0" smtClean="0"/>
              <a:t>Community Service Learning</a:t>
            </a:r>
          </a:p>
          <a:p>
            <a:pPr lvl="2"/>
            <a:r>
              <a:rPr lang="en-US" sz="2400" dirty="0" smtClean="0"/>
              <a:t>Homework/Lab Assignments</a:t>
            </a:r>
          </a:p>
          <a:p>
            <a:pPr lvl="2"/>
            <a:r>
              <a:rPr lang="en-US" sz="2400" dirty="0" smtClean="0"/>
              <a:t>Etc.</a:t>
            </a:r>
          </a:p>
          <a:p>
            <a:pPr marL="310896" lvl="2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Affects High-Impact Educational Practices in the Classroom</a:t>
            </a:r>
          </a:p>
          <a:p>
            <a:pPr lvl="2"/>
            <a:r>
              <a:rPr lang="en-US" sz="2400" dirty="0" smtClean="0"/>
              <a:t>Common Intellectual Experiences</a:t>
            </a:r>
          </a:p>
          <a:p>
            <a:pPr lvl="2"/>
            <a:r>
              <a:rPr lang="en-US" sz="2400" dirty="0" smtClean="0"/>
              <a:t>Learning Communities</a:t>
            </a:r>
          </a:p>
          <a:p>
            <a:pPr lvl="2"/>
            <a:r>
              <a:rPr lang="en-US" sz="2400" dirty="0" smtClean="0"/>
              <a:t>Service Learning, Community-Based Learning</a:t>
            </a:r>
          </a:p>
          <a:p>
            <a:pPr lvl="2"/>
            <a:r>
              <a:rPr lang="en-US" sz="2400" dirty="0" smtClean="0"/>
              <a:t>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612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CLO Example – Discussion (Questions?)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438008"/>
              </p:ext>
            </p:extLst>
          </p:nvPr>
        </p:nvGraphicFramePr>
        <p:xfrm>
          <a:off x="838200" y="985838"/>
          <a:ext cx="10515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 1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 2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Midterm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Exam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55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CLO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50837"/>
              </p:ext>
            </p:extLst>
          </p:nvPr>
        </p:nvGraphicFramePr>
        <p:xfrm>
          <a:off x="838200" y="985838"/>
          <a:ext cx="10515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CLO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 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Introduced?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Introduced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Forgotten?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 1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Reading 2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Reinforced?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Reinforced?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Reinforced?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1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 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Never 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HW 2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Practiced?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Practiced?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Midterm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Final Exam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1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What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11824"/>
            <a:ext cx="9720073" cy="4697536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September 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</a:t>
            </a:r>
            <a:r>
              <a:rPr lang="en-US" sz="2800" dirty="0" smtClean="0"/>
              <a:t>– Submit any Program Goal Edits to Director of IE</a:t>
            </a:r>
            <a:br>
              <a:rPr lang="en-US" sz="2800" dirty="0" smtClean="0"/>
            </a:br>
            <a:r>
              <a:rPr lang="en-US" sz="2800" dirty="0" smtClean="0"/>
              <a:t>                         or Set Appointment by September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smtClean="0"/>
              <a:t>to </a:t>
            </a:r>
            <a:r>
              <a:rPr lang="en-US" sz="2800" smtClean="0"/>
              <a:t>Finalize </a:t>
            </a:r>
            <a:r>
              <a:rPr lang="en-US" sz="2800" dirty="0" smtClean="0"/>
              <a:t>Goals</a:t>
            </a:r>
          </a:p>
          <a:p>
            <a:r>
              <a:rPr lang="en-US" sz="2800" b="1" dirty="0" smtClean="0"/>
              <a:t>December 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</a:t>
            </a:r>
            <a:r>
              <a:rPr lang="en-US" sz="2800" dirty="0" smtClean="0"/>
              <a:t>– Submit AC Program Learning Outcome (PLO)</a:t>
            </a:r>
            <a:br>
              <a:rPr lang="en-US" sz="2800" dirty="0" smtClean="0"/>
            </a:br>
            <a:r>
              <a:rPr lang="en-US" sz="2800" dirty="0" smtClean="0"/>
              <a:t>                       Curriculum Map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NOTE: </a:t>
            </a:r>
            <a:r>
              <a:rPr lang="en-US" sz="2600" dirty="0"/>
              <a:t>THE CLO map shown on </a:t>
            </a:r>
            <a:r>
              <a:rPr lang="en-US" sz="2600" dirty="0" smtClean="0"/>
              <a:t>the previous two </a:t>
            </a:r>
            <a:r>
              <a:rPr lang="en-US" sz="2600" dirty="0"/>
              <a:t>slides is provided as an </a:t>
            </a:r>
            <a:r>
              <a:rPr lang="en-US" sz="2600" dirty="0" smtClean="0"/>
              <a:t>example so that you can see some broader capabilities of curriculum mapping.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You </a:t>
            </a:r>
            <a:r>
              <a:rPr lang="en-US" sz="2600" u="sng" dirty="0"/>
              <a:t>are required</a:t>
            </a:r>
            <a:r>
              <a:rPr lang="en-US" sz="2600" dirty="0"/>
              <a:t> to present the PLO </a:t>
            </a:r>
            <a:r>
              <a:rPr lang="en-US" sz="2600" dirty="0" smtClean="0"/>
              <a:t>curriculum </a:t>
            </a:r>
            <a:r>
              <a:rPr lang="en-US" sz="2600" dirty="0"/>
              <a:t>maps (slides </a:t>
            </a:r>
            <a:r>
              <a:rPr lang="en-US" sz="2600" dirty="0" smtClean="0"/>
              <a:t>8-19; separate AC PLO Curriculum Map handout) </a:t>
            </a:r>
            <a:r>
              <a:rPr lang="en-US" sz="2600" dirty="0"/>
              <a:t>to the Director of Institutional Effectiveness, but </a:t>
            </a:r>
            <a:r>
              <a:rPr lang="en-US" sz="2600" u="sng" dirty="0"/>
              <a:t>are not</a:t>
            </a:r>
            <a:r>
              <a:rPr lang="en-US" sz="2600" dirty="0"/>
              <a:t> required to present CLO curriculum maps (slides </a:t>
            </a:r>
            <a:r>
              <a:rPr lang="en-US" sz="2600" dirty="0" smtClean="0"/>
              <a:t>21-22) </a:t>
            </a:r>
            <a:r>
              <a:rPr lang="en-US" sz="2600" dirty="0"/>
              <a:t>to the Director of Institutional Effectiveness.</a:t>
            </a:r>
          </a:p>
          <a:p>
            <a:pPr marL="0" indent="0">
              <a:buNone/>
            </a:pPr>
            <a:r>
              <a:rPr lang="en-US" sz="2600" dirty="0"/>
              <a:t>However, </a:t>
            </a:r>
            <a:r>
              <a:rPr lang="en-US" sz="2600" dirty="0" smtClean="0"/>
              <a:t>at the department and course level, you can use the CLO mapping process to improve your course design and your student’s attainment of course learning outcomes.</a:t>
            </a:r>
            <a:endParaRPr lang="en-US" sz="2600" dirty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AC Discussions; Goals/Outcomes Handouts; Goals Rubric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SACS – COC Summer Conference: </a:t>
            </a:r>
            <a:br>
              <a:rPr lang="en-US" dirty="0" smtClean="0"/>
            </a:br>
            <a:r>
              <a:rPr lang="en-US" dirty="0" smtClean="0"/>
              <a:t>Ken Bain and Mary J. Allen Materials</a:t>
            </a:r>
          </a:p>
          <a:p>
            <a:pPr marL="310896" lvl="2" indent="0">
              <a:buNone/>
            </a:pPr>
            <a:endParaRPr lang="en-US" b="1" dirty="0" smtClean="0"/>
          </a:p>
          <a:p>
            <a:pPr marL="310896" lvl="2" indent="0">
              <a:buNone/>
            </a:pPr>
            <a:r>
              <a:rPr lang="en-US" b="1" dirty="0" smtClean="0"/>
              <a:t>Mary J. Allen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Alllen, M.J. (2004). </a:t>
            </a:r>
            <a:r>
              <a:rPr lang="en-US" i="1" dirty="0" smtClean="0"/>
              <a:t>Assessing academic programs in higher education.</a:t>
            </a:r>
            <a:r>
              <a:rPr lang="en-US" dirty="0" smtClean="0"/>
              <a:t> San Francisco: Jossey-Bass.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Allen, M.J. (2006). </a:t>
            </a:r>
            <a:r>
              <a:rPr lang="en-US" i="1" dirty="0" smtClean="0"/>
              <a:t>Assessing general education programs in higher education.</a:t>
            </a:r>
            <a:r>
              <a:rPr lang="en-US" dirty="0" smtClean="0"/>
              <a:t> San Francisco: Jossey-Bass.</a:t>
            </a:r>
          </a:p>
          <a:p>
            <a:pPr marL="310896" lvl="2" indent="0">
              <a:buNone/>
            </a:pPr>
            <a:endParaRPr lang="en-US" b="1" dirty="0" smtClean="0"/>
          </a:p>
          <a:p>
            <a:pPr marL="310896" lvl="2" indent="0">
              <a:buNone/>
            </a:pPr>
            <a:r>
              <a:rPr lang="en-US" b="1" dirty="0" smtClean="0"/>
              <a:t>Ken </a:t>
            </a:r>
            <a:r>
              <a:rPr lang="en-US" b="1" dirty="0"/>
              <a:t>Bain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Twitter – kenbain1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http://</a:t>
            </a:r>
            <a:r>
              <a:rPr lang="en-US" dirty="0" smtClean="0"/>
              <a:t>www.psychologytoday.com/blog/what-the-best-college-students-do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50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131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Learning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413" y="1348353"/>
            <a:ext cx="10786821" cy="5509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Surface, Strategic, and Deep Learning – What’s the Difference?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Surface – Read to remember (regurgitate)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Strategic – Goal: Survive and memorize (driven by grades)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Deep Learning – Seek understanding for meaning and context</a:t>
            </a:r>
          </a:p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sz="2400" b="1" u="sng" dirty="0" smtClean="0"/>
              <a:t>Group Questions (Groups of 2) </a:t>
            </a:r>
          </a:p>
          <a:p>
            <a:r>
              <a:rPr lang="en-US" sz="2400" dirty="0" smtClean="0"/>
              <a:t>What motivates you to take a deep approach to learning? </a:t>
            </a:r>
            <a:br>
              <a:rPr lang="en-US" sz="2400" dirty="0" smtClean="0"/>
            </a:br>
            <a:r>
              <a:rPr lang="en-US" sz="2400" dirty="0" smtClean="0"/>
              <a:t>(30 secs. to think; 30 seconds to share)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What are barriers that keep students from deep learning? </a:t>
            </a:r>
            <a:br>
              <a:rPr lang="en-US" sz="2400" dirty="0" smtClean="0"/>
            </a:br>
            <a:r>
              <a:rPr lang="en-US" sz="2400" dirty="0" smtClean="0"/>
              <a:t>(Brain dump – 30 seconds to think; 1 minute to dump)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Does the student think the question is important? (Try to create meaning)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077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115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Goals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135" y="1363852"/>
            <a:ext cx="10646096" cy="52089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Create program-level goals that include the following:</a:t>
            </a:r>
          </a:p>
          <a:p>
            <a:pPr lvl="1"/>
            <a:r>
              <a:rPr lang="en-US" sz="2400" dirty="0" smtClean="0"/>
              <a:t>Incorporate higher-level Bloom’s Taxonomy verbs</a:t>
            </a:r>
          </a:p>
          <a:p>
            <a:pPr lvl="1"/>
            <a:r>
              <a:rPr lang="en-US" sz="2400" dirty="0" smtClean="0"/>
              <a:t>Incorporate general education competencies</a:t>
            </a:r>
          </a:p>
          <a:p>
            <a:pPr lvl="1"/>
            <a:r>
              <a:rPr lang="en-US" sz="2400" dirty="0" smtClean="0"/>
              <a:t>Incorporate high-impact practices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Purpose: </a:t>
            </a:r>
          </a:p>
          <a:p>
            <a:pPr marL="514350" indent="-514350">
              <a:buAutoNum type="arabicPeriod"/>
            </a:pPr>
            <a:r>
              <a:rPr lang="en-US" sz="1800" dirty="0" smtClean="0"/>
              <a:t>SACS-COC says so (Core Requirement 2.7.2 – coherent course of study; 3.3.1 – program outcomes; etc.)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Good educational practice</a:t>
            </a:r>
          </a:p>
          <a:p>
            <a:pPr marL="514350" indent="-514350">
              <a:buAutoNum type="arabicPeriod"/>
            </a:pPr>
            <a:r>
              <a:rPr lang="en-US" sz="3600" u="sng" dirty="0" smtClean="0"/>
              <a:t>Encourage deeper student learning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5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124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Goals vs.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458" y="1376175"/>
            <a:ext cx="11261558" cy="4827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Primary Issue with AC Goal Statements</a:t>
            </a:r>
          </a:p>
          <a:p>
            <a:pPr lvl="1"/>
            <a:r>
              <a:rPr lang="en-US" sz="2400" dirty="0" smtClean="0"/>
              <a:t>Goal statement included too many different measurable components </a:t>
            </a:r>
            <a:br>
              <a:rPr lang="en-US" sz="2400" dirty="0" smtClean="0"/>
            </a:br>
            <a:r>
              <a:rPr lang="en-US" sz="2400" dirty="0" smtClean="0"/>
              <a:t>(i.e. goal paragraph)</a:t>
            </a:r>
          </a:p>
          <a:p>
            <a:pPr lvl="1"/>
            <a:r>
              <a:rPr lang="en-US" sz="2400" dirty="0" smtClean="0"/>
              <a:t>Goal statement represented an outcome or multiple outcomes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Reminder:</a:t>
            </a:r>
          </a:p>
          <a:p>
            <a:r>
              <a:rPr lang="en-US" sz="2400" dirty="0" smtClean="0"/>
              <a:t>Goal – Broad overlying statement of what you want to accomplish</a:t>
            </a:r>
          </a:p>
          <a:p>
            <a:r>
              <a:rPr lang="en-US" sz="2400" dirty="0" smtClean="0"/>
              <a:t>Outcome – More specific statement aligns with goal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Who? </a:t>
            </a:r>
            <a:r>
              <a:rPr lang="en-US" sz="2400" dirty="0" smtClean="0"/>
              <a:t>– The students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Will… </a:t>
            </a:r>
            <a:r>
              <a:rPr lang="en-US" sz="2400" dirty="0" smtClean="0"/>
              <a:t>– analyze, solve, etc.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What? </a:t>
            </a:r>
            <a:r>
              <a:rPr lang="en-US" sz="2400" dirty="0" smtClean="0"/>
              <a:t>–</a:t>
            </a:r>
            <a:r>
              <a:rPr lang="en-US" sz="2400" b="1" dirty="0" smtClean="0"/>
              <a:t> </a:t>
            </a:r>
            <a:r>
              <a:rPr lang="en-US" sz="2400" dirty="0" smtClean="0"/>
              <a:t>The effects of the civil war, an algebraic equation with two unknowns, etc.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/>
              <a:t>Other considerations: Attainment Target, measurement standard, and how measured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348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Curriculum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499616"/>
            <a:ext cx="9720073" cy="402336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Focused on </a:t>
            </a:r>
            <a:r>
              <a:rPr lang="en-US" sz="2600" u="sng" dirty="0" smtClean="0"/>
              <a:t>Learning Outcomes </a:t>
            </a:r>
            <a:r>
              <a:rPr lang="en-US" sz="2600" dirty="0" smtClean="0"/>
              <a:t> </a:t>
            </a:r>
          </a:p>
          <a:p>
            <a:r>
              <a:rPr lang="en-US" sz="2600" dirty="0" smtClean="0"/>
              <a:t>Ensures coherent curriculum</a:t>
            </a:r>
          </a:p>
          <a:p>
            <a:r>
              <a:rPr lang="en-US" sz="2600" dirty="0" smtClean="0"/>
              <a:t>Ensures ongoing practice of learned skills</a:t>
            </a:r>
          </a:p>
          <a:p>
            <a:r>
              <a:rPr lang="en-US" sz="2600" dirty="0" smtClean="0"/>
              <a:t>Ensures gradual sophistication and application of what is learned</a:t>
            </a:r>
          </a:p>
          <a:p>
            <a:r>
              <a:rPr lang="en-US" sz="2600" dirty="0" smtClean="0"/>
              <a:t>Means to collect evidence, assess evidence, and determine mastery of outcomes and ultimately of goals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Students will </a:t>
            </a:r>
            <a:r>
              <a:rPr lang="en-US" sz="2600" u="sng" dirty="0" smtClean="0"/>
              <a:t>follow</a:t>
            </a:r>
            <a:r>
              <a:rPr lang="en-US" sz="2600" dirty="0" smtClean="0"/>
              <a:t> professional ethical standards when providing nursing care to patients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Students will </a:t>
            </a:r>
            <a:r>
              <a:rPr lang="en-US" sz="2600" u="sng" dirty="0" smtClean="0"/>
              <a:t>analyze</a:t>
            </a:r>
            <a:r>
              <a:rPr lang="en-US" sz="2600" dirty="0" smtClean="0"/>
              <a:t> and </a:t>
            </a:r>
            <a:r>
              <a:rPr lang="en-US" sz="2600" u="sng" dirty="0" smtClean="0"/>
              <a:t>interpret</a:t>
            </a:r>
            <a:r>
              <a:rPr lang="en-US" sz="2600" dirty="0" smtClean="0"/>
              <a:t> data in biological experiments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Students can </a:t>
            </a:r>
            <a:r>
              <a:rPr lang="en-US" sz="2600" u="sng" dirty="0" smtClean="0"/>
              <a:t>audit</a:t>
            </a:r>
            <a:r>
              <a:rPr lang="en-US" sz="2600" dirty="0" smtClean="0"/>
              <a:t> financial records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5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516" y="0"/>
            <a:ext cx="9720072" cy="1499616"/>
          </a:xfrm>
        </p:spPr>
        <p:txBody>
          <a:bodyPr/>
          <a:lstStyle/>
          <a:p>
            <a:pPr algn="ctr"/>
            <a:r>
              <a:rPr lang="en-US" dirty="0" smtClean="0"/>
              <a:t>PLOs vs. CLOs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3926" y="4523874"/>
            <a:ext cx="10383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Two Levels of Outcomes</a:t>
            </a:r>
          </a:p>
          <a:p>
            <a:r>
              <a:rPr lang="en-US" sz="2400" b="1" dirty="0" smtClean="0"/>
              <a:t>Program Learning Outcomes (PLOs): </a:t>
            </a:r>
            <a:r>
              <a:rPr lang="en-US" sz="2400" dirty="0" smtClean="0"/>
              <a:t>Students who complete this program can...</a:t>
            </a:r>
          </a:p>
          <a:p>
            <a:r>
              <a:rPr lang="en-US" sz="2400" b="1" dirty="0" smtClean="0"/>
              <a:t>Course Learning Outcomes (CLOs): </a:t>
            </a:r>
            <a:r>
              <a:rPr lang="en-US" sz="2400" dirty="0" smtClean="0"/>
              <a:t>Students who complete this course can…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062" y="1144614"/>
            <a:ext cx="4063155" cy="300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91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964" y="0"/>
            <a:ext cx="9720072" cy="1499616"/>
          </a:xfrm>
        </p:spPr>
        <p:txBody>
          <a:bodyPr/>
          <a:lstStyle/>
          <a:p>
            <a:r>
              <a:rPr lang="en-US" dirty="0" smtClean="0"/>
              <a:t>One Element of Coherent Alignment:</a:t>
            </a:r>
            <a:br>
              <a:rPr lang="en-US" dirty="0" smtClean="0"/>
            </a:br>
            <a:r>
              <a:rPr lang="en-US" dirty="0" smtClean="0"/>
              <a:t>Alignment with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351338"/>
          </a:xfrm>
        </p:spPr>
        <p:txBody>
          <a:bodyPr/>
          <a:lstStyle/>
          <a:p>
            <a:endParaRPr lang="en-US" dirty="0" smtClean="0"/>
          </a:p>
          <a:p>
            <a:pPr algn="ctr"/>
            <a:r>
              <a:rPr lang="en-US" sz="2800" dirty="0" smtClean="0"/>
              <a:t>Goals should align with College Mission – Who we are</a:t>
            </a:r>
          </a:p>
          <a:p>
            <a:pPr algn="ctr"/>
            <a:r>
              <a:rPr lang="en-US" sz="2800" dirty="0" smtClean="0"/>
              <a:t>Goals should align with Program Mission – Who you are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116" y="3648790"/>
            <a:ext cx="3637795" cy="197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0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Group Discussion – Mission Alignment</a:t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00100"/>
            <a:ext cx="11158728" cy="49910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PSYCHOLOGY</a:t>
            </a:r>
            <a:br>
              <a:rPr lang="en-US" sz="2000" b="1" dirty="0" smtClean="0"/>
            </a:br>
            <a:r>
              <a:rPr lang="en-US" sz="2000" b="1" dirty="0" smtClean="0"/>
              <a:t>Mission: </a:t>
            </a:r>
            <a:r>
              <a:rPr lang="en-US" sz="2000" dirty="0" smtClean="0"/>
              <a:t>The mission of the Department of Psychology is to promote the understanding of self and others in a multi-cultural environment and to develop research and communication skills. We prepare students for careers requiring a strong liberal arts foundation with an emphasis on an understanding of intrapersonal and interpersonal dynamics and empirical methodology, and we prepare students for graduate study in Psychology.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Learning Goals and Outcomes:</a:t>
            </a:r>
          </a:p>
          <a:p>
            <a:pPr marL="0" indent="0">
              <a:buNone/>
            </a:pPr>
            <a:r>
              <a:rPr lang="en-US" sz="2000" b="1" dirty="0" smtClean="0"/>
              <a:t>Goal 1: To graduate students who apply psychological concepts and theories</a:t>
            </a:r>
            <a:br>
              <a:rPr lang="en-US" sz="2000" b="1" dirty="0" smtClean="0"/>
            </a:br>
            <a:r>
              <a:rPr lang="en-US" sz="2000" dirty="0" smtClean="0"/>
              <a:t>1.1. Students will describe major concepts and theories in Psychology</a:t>
            </a:r>
            <a:br>
              <a:rPr lang="en-US" sz="2000" dirty="0" smtClean="0"/>
            </a:br>
            <a:r>
              <a:rPr lang="en-US" sz="2000" dirty="0" smtClean="0"/>
              <a:t>1.2. Students will apply major concepts and theories to describe or explain psychological phenomena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Goal 2: To graduate students who demonstrate sound research methodology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2.1. Students will design basic research studies</a:t>
            </a:r>
            <a:br>
              <a:rPr lang="en-US" sz="2000" dirty="0" smtClean="0"/>
            </a:br>
            <a:r>
              <a:rPr lang="en-US" sz="2000" dirty="0" smtClean="0"/>
              <a:t>2.2. Students will explain ethical issues relevant to psychological research.</a:t>
            </a:r>
            <a:br>
              <a:rPr lang="en-US" sz="2000" dirty="0" smtClean="0"/>
            </a:br>
            <a:r>
              <a:rPr lang="en-US" sz="2000" dirty="0" smtClean="0"/>
              <a:t>2.3. Students will conduct literature reviews in psychology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Goal 3: To graduate students who demonstrate communication skills</a:t>
            </a:r>
            <a:br>
              <a:rPr lang="en-US" sz="2000" b="1" dirty="0" smtClean="0"/>
            </a:br>
            <a:r>
              <a:rPr lang="en-US" sz="2000" dirty="0" smtClean="0"/>
              <a:t>3.1. Students will write papers in APA style</a:t>
            </a:r>
            <a:br>
              <a:rPr lang="en-US" sz="2000" dirty="0" smtClean="0"/>
            </a:br>
            <a:r>
              <a:rPr lang="en-US" sz="2000" dirty="0" smtClean="0"/>
              <a:t>3.2. Students will give formal oral presentations on psychological topics</a:t>
            </a:r>
          </a:p>
          <a:p>
            <a:pPr marL="0" indent="0">
              <a:buNone/>
            </a:pPr>
            <a:r>
              <a:rPr lang="en-US" sz="1200" dirty="0" smtClean="0"/>
              <a:t>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051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1174</Words>
  <Application>Microsoft Office PowerPoint</Application>
  <PresentationFormat>Widescreen</PresentationFormat>
  <Paragraphs>552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Courier New</vt:lpstr>
      <vt:lpstr>Times New Roman</vt:lpstr>
      <vt:lpstr>Tw Cen MT</vt:lpstr>
      <vt:lpstr>Tw Cen MT Condensed</vt:lpstr>
      <vt:lpstr>Wingdings</vt:lpstr>
      <vt:lpstr>Wingdings 3</vt:lpstr>
      <vt:lpstr>Integral</vt:lpstr>
      <vt:lpstr>Curriculum Maps,  Program Coherence,  and  Enhancement of Learner-Centered Approaches  to Program Outcomes</vt:lpstr>
      <vt:lpstr>PowerPoint Presentation</vt:lpstr>
      <vt:lpstr>Learning Discussion</vt:lpstr>
      <vt:lpstr>Goals Exercise</vt:lpstr>
      <vt:lpstr>Goals vs. Outcomes</vt:lpstr>
      <vt:lpstr>Curriculum Map</vt:lpstr>
      <vt:lpstr>PLOs vs. CLOs</vt:lpstr>
      <vt:lpstr>One Element of Coherent Alignment: Alignment with Mission</vt:lpstr>
      <vt:lpstr>Group Discussion – Mission Alignment </vt:lpstr>
      <vt:lpstr>Group Discussion – Mission Alignment </vt:lpstr>
      <vt:lpstr>Program Learning Outcome (PLO) - Sample Map 1  Group Discussion</vt:lpstr>
      <vt:lpstr>Some Problems with Sample Map 1</vt:lpstr>
      <vt:lpstr>Program Learning Outcome (PLO) - Sample Map 2  Group Discussion</vt:lpstr>
      <vt:lpstr>Some Problems with Sample Map 2</vt:lpstr>
      <vt:lpstr>Program Learning Outcome (PLO) - Sample Map 3  Group Discussion</vt:lpstr>
      <vt:lpstr>Some Problems with Sample Map 3</vt:lpstr>
      <vt:lpstr>What Should my PLO Curriculum Map Look Like?</vt:lpstr>
      <vt:lpstr>AC Curriculum Map – Get Handout (Template will also be sent via email)</vt:lpstr>
      <vt:lpstr>AC Curriculum Map – Get Handout (Template will also be sent via email)</vt:lpstr>
      <vt:lpstr>How does this affect my courses?</vt:lpstr>
      <vt:lpstr>CLO Example – Discussion (Questions?)</vt:lpstr>
      <vt:lpstr>CLO Example</vt:lpstr>
      <vt:lpstr>What Now?</vt:lpstr>
      <vt:lpstr>Primary Sources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Maps, Program Coherence, and Enhancement of Learner-Centered Approaches to Program Outcomes</dc:title>
  <dc:creator>Kristin D. McDonald-Willey</dc:creator>
  <cp:lastModifiedBy>Kristin D. McDonald-Willey</cp:lastModifiedBy>
  <cp:revision>117</cp:revision>
  <cp:lastPrinted>2015-08-18T23:44:04Z</cp:lastPrinted>
  <dcterms:created xsi:type="dcterms:W3CDTF">2015-08-17T17:58:52Z</dcterms:created>
  <dcterms:modified xsi:type="dcterms:W3CDTF">2015-08-21T17:18:50Z</dcterms:modified>
</cp:coreProperties>
</file>