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65" r:id="rId11"/>
    <p:sldId id="267" r:id="rId12"/>
    <p:sldId id="268" r:id="rId13"/>
    <p:sldId id="269" r:id="rId14"/>
    <p:sldId id="270" r:id="rId15"/>
    <p:sldId id="271" r:id="rId16"/>
    <p:sldId id="272" r:id="rId17"/>
    <p:sldId id="273" r:id="rId18"/>
    <p:sldId id="266"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1F0002-51F1-42A3-A6DE-BEA2720E588F}"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1F0002-51F1-42A3-A6DE-BEA2720E588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1F0002-51F1-42A3-A6DE-BEA2720E588F}"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1F0002-51F1-42A3-A6DE-BEA2720E588F}"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1F0002-51F1-42A3-A6DE-BEA2720E588F}"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1F0002-51F1-42A3-A6DE-BEA2720E588F}"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1F0002-51F1-42A3-A6DE-BEA2720E588F}"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1F0002-51F1-42A3-A6DE-BEA2720E588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1F0002-51F1-42A3-A6DE-BEA2720E588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E1F0002-51F1-42A3-A6DE-BEA2720E588F}"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37F6F0-E760-4C10-92FA-96BA56BA75F2}" type="datetimeFigureOut">
              <a:rPr lang="en-US" smtClean="0"/>
              <a:t>4/3/2014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1F0002-51F1-42A3-A6DE-BEA2720E588F}"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A37F6F0-E760-4C10-92FA-96BA56BA75F2}" type="datetimeFigureOut">
              <a:rPr lang="en-US" smtClean="0"/>
              <a:t>4/3/2014</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E1F0002-51F1-42A3-A6DE-BEA2720E588F}"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cis7.actx.edu/ACLibrary/aclweb/SACS/Faculty_Credentialing_Requirements_Table.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sacscoc.org/pdf/081705/Handbook%20for%20Institutions%20seeking%20reaffirmation.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thecb.state.tx.us/index.cfm?objectid=6F049CAE-F54E-26E4-ED9F0DAC62FABF7D" TargetMode="External"/><Relationship Id="rId2" Type="http://schemas.openxmlformats.org/officeDocument/2006/relationships/hyperlink" Target="http://www.sacscoc.org/pdf/081705/Handbook%20for%20Institutions%20seeking%20reaffirmation.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ctx.edu/iea/index.php?module=article&amp;id=37" TargetMode="External"/><Relationship Id="rId2" Type="http://schemas.openxmlformats.org/officeDocument/2006/relationships/hyperlink" Target="http://www.actx.edu/iea/filecabinet/410" TargetMode="External"/><Relationship Id="rId1" Type="http://schemas.openxmlformats.org/officeDocument/2006/relationships/slideLayout" Target="../slideLayouts/slideLayout2.xml"/><Relationship Id="rId5" Type="http://schemas.openxmlformats.org/officeDocument/2006/relationships/hyperlink" Target="http://www.actx.edu/iea/filecabinet/462" TargetMode="External"/><Relationship Id="rId4" Type="http://schemas.openxmlformats.org/officeDocument/2006/relationships/hyperlink" Target="http://www.actx.edu/iea/index.php?module=article&amp;id=94"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www.txhighereddata.org/reports/performance/ctcasalf/ctcasf.cfm" TargetMode="External"/><Relationship Id="rId3" Type="http://schemas.openxmlformats.org/officeDocument/2006/relationships/hyperlink" Target="http://reports.thecb.state.tx.us/approot/thecb_tcr_ews/figure2.htm" TargetMode="External"/><Relationship Id="rId7" Type="http://schemas.openxmlformats.org/officeDocument/2006/relationships/hyperlink" Target="https://iresearch.actx.edu/html/databook/dbtbl2ke.htm" TargetMode="External"/><Relationship Id="rId2" Type="http://schemas.openxmlformats.org/officeDocument/2006/relationships/hyperlink" Target="http://esm.collegemeasures.org/esm/texas/" TargetMode="External"/><Relationship Id="rId1" Type="http://schemas.openxmlformats.org/officeDocument/2006/relationships/slideLayout" Target="../slideLayouts/slideLayout2.xml"/><Relationship Id="rId6" Type="http://schemas.openxmlformats.org/officeDocument/2006/relationships/hyperlink" Target="http://www.txhighereddata.org/reports/performance/ctclbb/licensure.cfm" TargetMode="External"/><Relationship Id="rId5" Type="http://schemas.openxmlformats.org/officeDocument/2006/relationships/hyperlink" Target="https://iresearch.actx.edu/html/databook/dbtbl8a.htm" TargetMode="External"/><Relationship Id="rId10" Type="http://schemas.openxmlformats.org/officeDocument/2006/relationships/hyperlink" Target="https://iresearch.actx.edu/html/databook/dbtbl1a.htm" TargetMode="External"/><Relationship Id="rId4" Type="http://schemas.openxmlformats.org/officeDocument/2006/relationships/hyperlink" Target="http://www.thecb.state.tx.us/apps/Perkins/perkdata.cfm" TargetMode="External"/><Relationship Id="rId9" Type="http://schemas.openxmlformats.org/officeDocument/2006/relationships/hyperlink" Target="https://iresearch.actx.edu/html/databook/dbtbl2ge.ht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066800"/>
            <a:ext cx="3810000" cy="1470025"/>
          </a:xfrm>
        </p:spPr>
        <p:txBody>
          <a:bodyPr/>
          <a:lstStyle/>
          <a:p>
            <a:r>
              <a:rPr lang="en-US" dirty="0" smtClean="0"/>
              <a:t>Amarillo college</a:t>
            </a:r>
            <a:br>
              <a:rPr lang="en-US" dirty="0" smtClean="0"/>
            </a:br>
            <a:r>
              <a:rPr lang="en-US" dirty="0" smtClean="0"/>
              <a:t>Instructional </a:t>
            </a:r>
            <a:br>
              <a:rPr lang="en-US" dirty="0" smtClean="0"/>
            </a:br>
            <a:r>
              <a:rPr lang="en-US" dirty="0" smtClean="0"/>
              <a:t>Assessment </a:t>
            </a:r>
            <a:br>
              <a:rPr lang="en-US" dirty="0" smtClean="0"/>
            </a:br>
            <a:r>
              <a:rPr lang="en-US" dirty="0" smtClean="0"/>
              <a:t>Plan</a:t>
            </a:r>
            <a:endParaRPr lang="en-US" dirty="0"/>
          </a:p>
        </p:txBody>
      </p:sp>
      <p:sp>
        <p:nvSpPr>
          <p:cNvPr id="3" name="Subtitle 2"/>
          <p:cNvSpPr>
            <a:spLocks noGrp="1"/>
          </p:cNvSpPr>
          <p:nvPr>
            <p:ph type="subTitle" idx="1"/>
          </p:nvPr>
        </p:nvSpPr>
        <p:spPr/>
        <p:txBody>
          <a:bodyPr/>
          <a:lstStyle/>
          <a:p>
            <a:r>
              <a:rPr lang="en-US" dirty="0" smtClean="0"/>
              <a:t>2014-2015 Assessment plan options</a:t>
            </a:r>
            <a:endParaRPr lang="en-US" dirty="0"/>
          </a:p>
        </p:txBody>
      </p:sp>
    </p:spTree>
    <p:extLst>
      <p:ext uri="{BB962C8B-B14F-4D97-AF65-F5344CB8AC3E}">
        <p14:creationId xmlns:p14="http://schemas.microsoft.com/office/powerpoint/2010/main" val="35579648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386" y="228600"/>
            <a:ext cx="7962900" cy="548640"/>
          </a:xfrm>
        </p:spPr>
        <p:txBody>
          <a:bodyPr/>
          <a:lstStyle/>
          <a:p>
            <a:r>
              <a:rPr lang="en-US" b="1" i="1" dirty="0" smtClean="0">
                <a:solidFill>
                  <a:schemeClr val="accent3"/>
                </a:solidFill>
              </a:rPr>
              <a:t>IV: Institutional initiatives</a:t>
            </a:r>
            <a:r>
              <a:rPr lang="en-US" b="1" i="1" dirty="0"/>
              <a:t/>
            </a:r>
            <a:br>
              <a:rPr lang="en-US" b="1" i="1" dirty="0"/>
            </a:br>
            <a:endParaRPr lang="en-US" dirty="0"/>
          </a:p>
        </p:txBody>
      </p:sp>
      <p:sp>
        <p:nvSpPr>
          <p:cNvPr id="8" name="Content Placeholder 7"/>
          <p:cNvSpPr>
            <a:spLocks noGrp="1"/>
          </p:cNvSpPr>
          <p:nvPr>
            <p:ph idx="1"/>
          </p:nvPr>
        </p:nvSpPr>
        <p:spPr>
          <a:xfrm>
            <a:off x="381000" y="685800"/>
            <a:ext cx="8305800" cy="4343400"/>
          </a:xfrm>
        </p:spPr>
        <p:txBody>
          <a:bodyPr>
            <a:normAutofit/>
          </a:bodyPr>
          <a:lstStyle/>
          <a:p>
            <a:r>
              <a:rPr lang="en-US" dirty="0">
                <a:solidFill>
                  <a:schemeClr val="accent3"/>
                </a:solidFill>
              </a:rPr>
              <a:t>PART A </a:t>
            </a:r>
            <a:r>
              <a:rPr lang="en-US" dirty="0" smtClean="0">
                <a:solidFill>
                  <a:schemeClr val="accent3"/>
                </a:solidFill>
              </a:rPr>
              <a:t>–No Excuses:</a:t>
            </a:r>
          </a:p>
          <a:p>
            <a:pPr lvl="0">
              <a:buAutoNum type="arabicPeriod"/>
            </a:pPr>
            <a:r>
              <a:rPr lang="en-US" dirty="0" smtClean="0"/>
              <a:t>List </a:t>
            </a:r>
            <a:r>
              <a:rPr lang="en-US" dirty="0"/>
              <a:t>1 or more ways your program </a:t>
            </a:r>
            <a:r>
              <a:rPr lang="en-US" u="sng" dirty="0"/>
              <a:t>most</a:t>
            </a:r>
            <a:r>
              <a:rPr lang="en-US" dirty="0"/>
              <a:t> focuses on any of the No Excuses goals/initiatives</a:t>
            </a:r>
            <a:r>
              <a:rPr lang="en-US" dirty="0" smtClean="0"/>
              <a:t>.</a:t>
            </a:r>
          </a:p>
          <a:p>
            <a:pPr lvl="0">
              <a:buAutoNum type="arabicPeriod"/>
            </a:pPr>
            <a:endParaRPr lang="en-US" dirty="0"/>
          </a:p>
          <a:p>
            <a:pPr lvl="0">
              <a:buAutoNum type="arabicPeriod"/>
            </a:pPr>
            <a:endParaRPr lang="en-US" dirty="0" smtClean="0"/>
          </a:p>
          <a:p>
            <a:pPr lvl="0"/>
            <a:endParaRPr lang="en-US" dirty="0" smtClean="0"/>
          </a:p>
          <a:p>
            <a:pPr lvl="0"/>
            <a:r>
              <a:rPr lang="en-US" dirty="0" smtClean="0"/>
              <a:t>2.    Are </a:t>
            </a:r>
            <a:r>
              <a:rPr lang="en-US" dirty="0"/>
              <a:t>there any changes your program has made over the past year to remove </a:t>
            </a:r>
            <a:br>
              <a:rPr lang="en-US" dirty="0"/>
            </a:br>
            <a:r>
              <a:rPr lang="en-US" dirty="0"/>
              <a:t>barriers to students and further the No Excuses goals </a:t>
            </a:r>
            <a:r>
              <a:rPr lang="en-US" u="sng" dirty="0"/>
              <a:t>OR</a:t>
            </a:r>
            <a:r>
              <a:rPr lang="en-US" dirty="0"/>
              <a:t> to move the needle toward fulfillment of the No Excuses goals? </a:t>
            </a:r>
            <a:endParaRPr lang="en-US" sz="1400" dirty="0"/>
          </a:p>
          <a:p>
            <a:pPr lvl="2"/>
            <a:r>
              <a:rPr lang="en-US" b="1" dirty="0"/>
              <a:t>If so, please explain. </a:t>
            </a:r>
            <a:endParaRPr lang="en-US" sz="1400" dirty="0"/>
          </a:p>
          <a:p>
            <a:pPr lvl="2"/>
            <a:r>
              <a:rPr lang="en-US" b="1" dirty="0"/>
              <a:t>If not, but you plan to make changes that aid students success, please provide </a:t>
            </a:r>
            <a:br>
              <a:rPr lang="en-US" b="1" dirty="0"/>
            </a:br>
            <a:r>
              <a:rPr lang="en-US" b="1" dirty="0"/>
              <a:t>a few sentences explaining how you can better support No Excuses.</a:t>
            </a:r>
            <a:endParaRPr lang="en-US" sz="1400" dirty="0"/>
          </a:p>
          <a:p>
            <a:endParaRPr lang="en-US" dirty="0" smtClean="0"/>
          </a:p>
        </p:txBody>
      </p:sp>
      <p:sp>
        <p:nvSpPr>
          <p:cNvPr id="11" name="TextBox 10"/>
          <p:cNvSpPr txBox="1"/>
          <p:nvPr/>
        </p:nvSpPr>
        <p:spPr>
          <a:xfrm>
            <a:off x="3200400" y="5486400"/>
            <a:ext cx="5257800" cy="646331"/>
          </a:xfrm>
          <a:prstGeom prst="rect">
            <a:avLst/>
          </a:prstGeom>
          <a:noFill/>
        </p:spPr>
        <p:txBody>
          <a:bodyPr wrap="square" rtlCol="0">
            <a:spAutoFit/>
          </a:bodyPr>
          <a:lstStyle/>
          <a:p>
            <a:r>
              <a:rPr lang="en-US" u="sng" dirty="0" smtClean="0">
                <a:solidFill>
                  <a:srgbClr val="FF0000"/>
                </a:solidFill>
              </a:rPr>
              <a:t>If this response is already available via a different document, reference and attach that document.</a:t>
            </a:r>
            <a:endParaRPr lang="en-US" u="sng" dirty="0">
              <a:solidFill>
                <a:srgbClr val="FF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709308013"/>
              </p:ext>
            </p:extLst>
          </p:nvPr>
        </p:nvGraphicFramePr>
        <p:xfrm>
          <a:off x="838200" y="1371600"/>
          <a:ext cx="7620000" cy="755079"/>
        </p:xfrm>
        <a:graphic>
          <a:graphicData uri="http://schemas.openxmlformats.org/drawingml/2006/table">
            <a:tbl>
              <a:tblPr firstRow="1" firstCol="1" bandRow="1"/>
              <a:tblGrid>
                <a:gridCol w="7620000"/>
              </a:tblGrid>
              <a:tr h="0">
                <a:tc>
                  <a:txBody>
                    <a:bodyPr/>
                    <a:lstStyle/>
                    <a:p>
                      <a:pPr marL="0" marR="0">
                        <a:lnSpc>
                          <a:spcPct val="115000"/>
                        </a:lnSpc>
                        <a:spcBef>
                          <a:spcPts val="0"/>
                        </a:spcBef>
                        <a:spcAft>
                          <a:spcPts val="0"/>
                        </a:spcAft>
                      </a:pPr>
                      <a:r>
                        <a:rPr lang="en-US" sz="1100" u="sng" dirty="0" smtClean="0">
                          <a:solidFill>
                            <a:srgbClr val="FF0000"/>
                          </a:solidFill>
                          <a:effectLst/>
                          <a:latin typeface="Franklin Gothic Book"/>
                          <a:ea typeface="Calibri"/>
                          <a:cs typeface="Times New Roman"/>
                        </a:rPr>
                        <a:t>TWO</a:t>
                      </a:r>
                      <a:r>
                        <a:rPr lang="en-US" sz="1100" u="sng" baseline="0" dirty="0" smtClean="0">
                          <a:solidFill>
                            <a:srgbClr val="FF0000"/>
                          </a:solidFill>
                          <a:effectLst/>
                          <a:latin typeface="Franklin Gothic Book"/>
                          <a:ea typeface="Calibri"/>
                          <a:cs typeface="Times New Roman"/>
                        </a:rPr>
                        <a:t> DIFFERENT SAMPLE RESPONSES:</a:t>
                      </a:r>
                    </a:p>
                    <a:p>
                      <a:pPr marL="171450" marR="0" indent="-171450">
                        <a:lnSpc>
                          <a:spcPct val="115000"/>
                        </a:lnSpc>
                        <a:spcBef>
                          <a:spcPts val="0"/>
                        </a:spcBef>
                        <a:spcAft>
                          <a:spcPts val="0"/>
                        </a:spcAft>
                        <a:buFont typeface="Arial" panose="020B0604020202020204" pitchFamily="34" charset="0"/>
                        <a:buChar char="•"/>
                      </a:pPr>
                      <a:r>
                        <a:rPr lang="en-US" sz="1100" kern="1200" baseline="0" dirty="0" smtClean="0">
                          <a:solidFill>
                            <a:srgbClr val="4F81BD"/>
                          </a:solidFill>
                          <a:effectLst/>
                          <a:latin typeface="Franklin Gothic Book"/>
                          <a:ea typeface="Calibri"/>
                          <a:cs typeface="Times New Roman"/>
                        </a:rPr>
                        <a:t>Our program’s current focus is on increasing our A-C course pass rates (as referenced in Section II)</a:t>
                      </a:r>
                    </a:p>
                    <a:p>
                      <a:pPr marL="171450" marR="0" indent="-171450">
                        <a:lnSpc>
                          <a:spcPct val="115000"/>
                        </a:lnSpc>
                        <a:spcBef>
                          <a:spcPts val="0"/>
                        </a:spcBef>
                        <a:spcAft>
                          <a:spcPts val="0"/>
                        </a:spcAft>
                        <a:buFont typeface="Arial" panose="020B0604020202020204" pitchFamily="34" charset="0"/>
                        <a:buChar char="•"/>
                      </a:pPr>
                      <a:r>
                        <a:rPr lang="en-US" sz="1100" kern="1200" baseline="0" dirty="0" smtClean="0">
                          <a:solidFill>
                            <a:srgbClr val="4F81BD"/>
                          </a:solidFill>
                          <a:effectLst/>
                          <a:latin typeface="Franklin Gothic Book"/>
                          <a:ea typeface="Calibri"/>
                          <a:cs typeface="Times New Roman"/>
                        </a:rPr>
                        <a:t>Our program is focused on ensuring student success by providing non-stop tutoring options to our students (e.g.one-on-one, lab, or online).</a:t>
                      </a:r>
                      <a:endParaRPr lang="en-US" sz="1100" kern="1200" baseline="0" dirty="0">
                        <a:solidFill>
                          <a:srgbClr val="4F81BD"/>
                        </a:solidFill>
                        <a:effectLst/>
                        <a:latin typeface="Franklin Gothic Book"/>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58789860"/>
              </p:ext>
            </p:extLst>
          </p:nvPr>
        </p:nvGraphicFramePr>
        <p:xfrm>
          <a:off x="838200" y="4038600"/>
          <a:ext cx="7620000" cy="947865"/>
        </p:xfrm>
        <a:graphic>
          <a:graphicData uri="http://schemas.openxmlformats.org/drawingml/2006/table">
            <a:tbl>
              <a:tblPr firstRow="1" firstCol="1" bandRow="1"/>
              <a:tblGrid>
                <a:gridCol w="7620000"/>
              </a:tblGrid>
              <a:tr h="914400">
                <a:tc>
                  <a:txBody>
                    <a:bodyPr/>
                    <a:lstStyle/>
                    <a:p>
                      <a:pPr marL="171450" marR="0" indent="-171450">
                        <a:lnSpc>
                          <a:spcPct val="115000"/>
                        </a:lnSpc>
                        <a:spcBef>
                          <a:spcPts val="0"/>
                        </a:spcBef>
                        <a:spcAft>
                          <a:spcPts val="0"/>
                        </a:spcAft>
                        <a:buFont typeface="Arial" panose="020B0604020202020204" pitchFamily="34" charset="0"/>
                        <a:buChar char="•"/>
                      </a:pPr>
                      <a:r>
                        <a:rPr lang="en-US" sz="1100" dirty="0" smtClean="0">
                          <a:solidFill>
                            <a:srgbClr val="FF0000"/>
                          </a:solidFill>
                          <a:effectLst/>
                          <a:latin typeface="Calibri"/>
                          <a:ea typeface="Calibri"/>
                          <a:cs typeface="Times New Roman"/>
                        </a:rPr>
                        <a:t>If Yes, Sample</a:t>
                      </a:r>
                      <a:r>
                        <a:rPr lang="en-US" sz="1100" baseline="0" dirty="0" smtClean="0">
                          <a:solidFill>
                            <a:srgbClr val="FF0000"/>
                          </a:solidFill>
                          <a:effectLst/>
                          <a:latin typeface="Calibri"/>
                          <a:ea typeface="Calibri"/>
                          <a:cs typeface="Times New Roman"/>
                        </a:rPr>
                        <a:t> Response: </a:t>
                      </a:r>
                      <a:r>
                        <a:rPr lang="en-US" sz="1100" kern="1200" baseline="0" dirty="0" smtClean="0">
                          <a:solidFill>
                            <a:srgbClr val="4F81BD"/>
                          </a:solidFill>
                          <a:effectLst/>
                          <a:latin typeface="Franklin Gothic Book"/>
                          <a:ea typeface="Calibri"/>
                          <a:cs typeface="Times New Roman"/>
                        </a:rPr>
                        <a:t>Yes, we have added Saturday tutoring lab hours from “X Time” – “Y Time” and it has given mores students access to our services.</a:t>
                      </a:r>
                    </a:p>
                    <a:p>
                      <a:pPr marL="171450" marR="0" indent="-171450" algn="l" defTabSz="914400" rtl="0" eaLnBrk="1" latinLnBrk="0" hangingPunct="1">
                        <a:lnSpc>
                          <a:spcPct val="115000"/>
                        </a:lnSpc>
                        <a:spcBef>
                          <a:spcPts val="0"/>
                        </a:spcBef>
                        <a:spcAft>
                          <a:spcPts val="0"/>
                        </a:spcAft>
                        <a:buFont typeface="Arial" panose="020B0604020202020204" pitchFamily="34" charset="0"/>
                        <a:buChar char="•"/>
                      </a:pPr>
                      <a:r>
                        <a:rPr lang="en-US" sz="1100" baseline="0" dirty="0" smtClean="0">
                          <a:solidFill>
                            <a:srgbClr val="FF0000"/>
                          </a:solidFill>
                          <a:effectLst/>
                          <a:latin typeface="Calibri"/>
                          <a:ea typeface="Calibri"/>
                          <a:cs typeface="Times New Roman"/>
                        </a:rPr>
                        <a:t>If No, Sample Response: </a:t>
                      </a:r>
                      <a:r>
                        <a:rPr lang="en-US" sz="1100" kern="1200" baseline="0" dirty="0" smtClean="0">
                          <a:solidFill>
                            <a:srgbClr val="4F81BD"/>
                          </a:solidFill>
                          <a:effectLst/>
                          <a:latin typeface="Franklin Gothic Book"/>
                          <a:ea typeface="Calibri"/>
                          <a:cs typeface="Times New Roman"/>
                        </a:rPr>
                        <a:t>We have made X and Y change over the past few years so this year we are waiting to see how those changes do/do not help our students. Once we evaluate whether X and Y worked, we will either scale those initiatives up or try something new.</a:t>
                      </a:r>
                      <a:endParaRPr lang="en-US" sz="1100" kern="1200" baseline="0" dirty="0">
                        <a:solidFill>
                          <a:srgbClr val="4F81BD"/>
                        </a:solidFill>
                        <a:effectLst/>
                        <a:latin typeface="Franklin Gothic Book"/>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2" name="Notched Right Arrow 11"/>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3659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386" y="228600"/>
            <a:ext cx="7962900" cy="548640"/>
          </a:xfrm>
        </p:spPr>
        <p:txBody>
          <a:bodyPr/>
          <a:lstStyle/>
          <a:p>
            <a:r>
              <a:rPr lang="en-US" b="1" i="1" dirty="0" smtClean="0">
                <a:solidFill>
                  <a:schemeClr val="accent2"/>
                </a:solidFill>
              </a:rPr>
              <a:t>IV: Institutional initiatives</a:t>
            </a:r>
            <a:r>
              <a:rPr lang="en-US" b="1" i="1" dirty="0"/>
              <a:t/>
            </a:r>
            <a:br>
              <a:rPr lang="en-US" b="1" i="1" dirty="0"/>
            </a:br>
            <a:endParaRPr lang="en-US" dirty="0"/>
          </a:p>
        </p:txBody>
      </p:sp>
      <p:sp>
        <p:nvSpPr>
          <p:cNvPr id="8" name="Content Placeholder 7"/>
          <p:cNvSpPr>
            <a:spLocks noGrp="1"/>
          </p:cNvSpPr>
          <p:nvPr>
            <p:ph idx="1"/>
          </p:nvPr>
        </p:nvSpPr>
        <p:spPr>
          <a:xfrm>
            <a:off x="381000" y="685800"/>
            <a:ext cx="8305800" cy="4343400"/>
          </a:xfrm>
        </p:spPr>
        <p:txBody>
          <a:bodyPr>
            <a:normAutofit lnSpcReduction="10000"/>
          </a:bodyPr>
          <a:lstStyle/>
          <a:p>
            <a:r>
              <a:rPr lang="en-US" dirty="0">
                <a:solidFill>
                  <a:schemeClr val="accent2"/>
                </a:solidFill>
              </a:rPr>
              <a:t>PART B – Institutional Outcomes</a:t>
            </a:r>
            <a:r>
              <a:rPr lang="en-US" dirty="0" smtClean="0">
                <a:solidFill>
                  <a:schemeClr val="accent2"/>
                </a:solidFill>
              </a:rPr>
              <a:t>: </a:t>
            </a:r>
          </a:p>
          <a:p>
            <a:pPr lvl="0">
              <a:buAutoNum type="arabicPeriod"/>
            </a:pPr>
            <a:r>
              <a:rPr lang="en-US" dirty="0" smtClean="0"/>
              <a:t>For </a:t>
            </a:r>
            <a:r>
              <a:rPr lang="en-US" dirty="0"/>
              <a:t>this review year, what is/were your program’s </a:t>
            </a:r>
            <a:r>
              <a:rPr lang="en-US" u="sng" dirty="0"/>
              <a:t>most important</a:t>
            </a:r>
            <a:r>
              <a:rPr lang="en-US" dirty="0"/>
              <a:t> goal/s </a:t>
            </a:r>
            <a:br>
              <a:rPr lang="en-US" dirty="0"/>
            </a:br>
            <a:endParaRPr lang="en-US" dirty="0"/>
          </a:p>
          <a:p>
            <a:pPr lvl="0"/>
            <a:endParaRPr lang="en-US" dirty="0" smtClean="0"/>
          </a:p>
          <a:p>
            <a:pPr lvl="0">
              <a:buAutoNum type="arabicPeriod" startAt="2"/>
            </a:pPr>
            <a:r>
              <a:rPr lang="en-US" dirty="0" smtClean="0"/>
              <a:t>For </a:t>
            </a:r>
            <a:r>
              <a:rPr lang="en-US" dirty="0"/>
              <a:t>this review year, what is/were your program’s </a:t>
            </a:r>
            <a:r>
              <a:rPr lang="en-US" u="sng" dirty="0"/>
              <a:t>most important</a:t>
            </a:r>
            <a:r>
              <a:rPr lang="en-US" dirty="0"/>
              <a:t> outcome/s that can be specifically measured and help you achieve your goals? </a:t>
            </a:r>
            <a:endParaRPr lang="en-US" dirty="0" smtClean="0"/>
          </a:p>
          <a:p>
            <a:pPr lvl="0">
              <a:buAutoNum type="arabicPeriod" startAt="2"/>
            </a:pPr>
            <a:endParaRPr lang="en-US" dirty="0"/>
          </a:p>
          <a:p>
            <a:pPr lvl="0">
              <a:buAutoNum type="arabicPeriod" startAt="2"/>
            </a:pPr>
            <a:endParaRPr lang="en-US" dirty="0" smtClean="0"/>
          </a:p>
          <a:p>
            <a:pPr lvl="0">
              <a:buAutoNum type="arabicPeriod" startAt="2"/>
            </a:pPr>
            <a:endParaRPr lang="en-US" dirty="0"/>
          </a:p>
          <a:p>
            <a:pPr lvl="0">
              <a:buAutoNum type="arabicPeriod" startAt="2"/>
            </a:pPr>
            <a:r>
              <a:rPr lang="en-US" dirty="0" smtClean="0"/>
              <a:t>How does your department assess the above outcome/s? What were the r</a:t>
            </a:r>
            <a:r>
              <a:rPr lang="en-US" dirty="0"/>
              <a:t>esults of your outcome assessment? What do your results tell you?</a:t>
            </a:r>
          </a:p>
          <a:p>
            <a:endParaRPr lang="en-US" dirty="0" smtClean="0"/>
          </a:p>
          <a:p>
            <a:r>
              <a:rPr lang="en-US" dirty="0" smtClean="0"/>
              <a:t>4.   </a:t>
            </a:r>
            <a:r>
              <a:rPr lang="en-US" dirty="0"/>
              <a:t> </a:t>
            </a:r>
            <a:r>
              <a:rPr lang="en-US" dirty="0" smtClean="0"/>
              <a:t>What key change/s has your department made in the past year or do you plan to make based on your assessment of any outcome?</a:t>
            </a:r>
            <a:endParaRPr lang="en-US" dirty="0"/>
          </a:p>
          <a:p>
            <a:endParaRPr lang="en-US" dirty="0" smtClean="0"/>
          </a:p>
        </p:txBody>
      </p:sp>
      <p:sp>
        <p:nvSpPr>
          <p:cNvPr id="11" name="TextBox 10"/>
          <p:cNvSpPr txBox="1"/>
          <p:nvPr/>
        </p:nvSpPr>
        <p:spPr>
          <a:xfrm>
            <a:off x="3200400" y="5486400"/>
            <a:ext cx="5257800" cy="646331"/>
          </a:xfrm>
          <a:prstGeom prst="rect">
            <a:avLst/>
          </a:prstGeom>
          <a:noFill/>
        </p:spPr>
        <p:txBody>
          <a:bodyPr wrap="square" rtlCol="0">
            <a:spAutoFit/>
          </a:bodyPr>
          <a:lstStyle/>
          <a:p>
            <a:r>
              <a:rPr lang="en-US" u="sng" dirty="0" smtClean="0">
                <a:solidFill>
                  <a:srgbClr val="FF0000"/>
                </a:solidFill>
              </a:rPr>
              <a:t>If this response is already available via a different document, reference and attach that document.</a:t>
            </a:r>
            <a:endParaRPr lang="en-US" u="sng" dirty="0">
              <a:solidFill>
                <a:srgbClr val="FF0000"/>
              </a:solidFill>
            </a:endParaRPr>
          </a:p>
        </p:txBody>
      </p:sp>
      <p:sp>
        <p:nvSpPr>
          <p:cNvPr id="12" name="Notched Right Arrow 11"/>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459547856"/>
              </p:ext>
            </p:extLst>
          </p:nvPr>
        </p:nvGraphicFramePr>
        <p:xfrm>
          <a:off x="838200" y="1295400"/>
          <a:ext cx="7924800" cy="562293"/>
        </p:xfrm>
        <a:graphic>
          <a:graphicData uri="http://schemas.openxmlformats.org/drawingml/2006/table">
            <a:tbl>
              <a:tblPr firstRow="1" firstCol="1" bandRow="1"/>
              <a:tblGrid>
                <a:gridCol w="7924800"/>
              </a:tblGrid>
              <a:tr h="381000">
                <a:tc>
                  <a:txBody>
                    <a:bodyPr/>
                    <a:lstStyle/>
                    <a:p>
                      <a:pPr marL="0" marR="0">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Sample</a:t>
                      </a:r>
                      <a:r>
                        <a:rPr lang="en-US" sz="1100" baseline="0" dirty="0" smtClean="0">
                          <a:solidFill>
                            <a:srgbClr val="FF0000"/>
                          </a:solidFill>
                          <a:effectLst/>
                          <a:latin typeface="Franklin Gothic Book"/>
                          <a:ea typeface="Calibri"/>
                          <a:cs typeface="Times New Roman"/>
                        </a:rPr>
                        <a:t> Response 1: </a:t>
                      </a:r>
                      <a:r>
                        <a:rPr lang="en-US" sz="1100" kern="1200" baseline="0" dirty="0" smtClean="0">
                          <a:solidFill>
                            <a:srgbClr val="4F81BD"/>
                          </a:solidFill>
                          <a:effectLst/>
                          <a:latin typeface="Franklin Gothic Book"/>
                          <a:ea typeface="Calibri"/>
                          <a:cs typeface="Times New Roman"/>
                        </a:rPr>
                        <a:t>Aligning Objectives with Core Courses (See Part D for response to Question #2-#4) </a:t>
                      </a:r>
                    </a:p>
                    <a:p>
                      <a:pPr marL="0" marR="0">
                        <a:lnSpc>
                          <a:spcPct val="115000"/>
                        </a:lnSpc>
                        <a:spcBef>
                          <a:spcPts val="0"/>
                        </a:spcBef>
                        <a:spcAft>
                          <a:spcPts val="0"/>
                        </a:spcAft>
                      </a:pPr>
                      <a:r>
                        <a:rPr lang="en-US" sz="1100" baseline="0" dirty="0" smtClean="0">
                          <a:solidFill>
                            <a:srgbClr val="FF0000"/>
                          </a:solidFill>
                          <a:effectLst/>
                          <a:latin typeface="Franklin Gothic Book"/>
                          <a:ea typeface="Calibri"/>
                          <a:cs typeface="Times New Roman"/>
                        </a:rPr>
                        <a:t>Sample Response 2: </a:t>
                      </a:r>
                      <a:r>
                        <a:rPr lang="en-US" sz="1100" kern="1200" baseline="0" dirty="0" smtClean="0">
                          <a:solidFill>
                            <a:srgbClr val="4F81BD"/>
                          </a:solidFill>
                          <a:effectLst/>
                          <a:latin typeface="Franklin Gothic Book"/>
                          <a:ea typeface="Calibri"/>
                          <a:cs typeface="Times New Roman"/>
                        </a:rPr>
                        <a:t>Educate students concerning the responsibilities of the funeral service profession to the community at large</a:t>
                      </a:r>
                    </a:p>
                    <a:p>
                      <a:pPr marL="0" marR="0">
                        <a:lnSpc>
                          <a:spcPct val="115000"/>
                        </a:lnSpc>
                        <a:spcBef>
                          <a:spcPts val="0"/>
                        </a:spcBef>
                        <a:spcAft>
                          <a:spcPts val="0"/>
                        </a:spcAft>
                      </a:pPr>
                      <a:r>
                        <a:rPr lang="en-US" sz="1100" kern="1200" baseline="0" dirty="0" smtClean="0">
                          <a:solidFill>
                            <a:srgbClr val="FF0000"/>
                          </a:solidFill>
                          <a:effectLst/>
                          <a:latin typeface="Franklin Gothic Book"/>
                          <a:ea typeface="Calibri"/>
                          <a:cs typeface="Times New Roman"/>
                        </a:rPr>
                        <a:t>Sample Response 3:</a:t>
                      </a:r>
                      <a:r>
                        <a:rPr lang="en-US" sz="1100" kern="1200" baseline="0" dirty="0" smtClean="0">
                          <a:solidFill>
                            <a:schemeClr val="tx1"/>
                          </a:solidFill>
                          <a:effectLst/>
                          <a:latin typeface="Franklin Gothic Book"/>
                          <a:ea typeface="Calibri"/>
                          <a:cs typeface="Times New Roman"/>
                        </a:rPr>
                        <a:t> </a:t>
                      </a:r>
                      <a:r>
                        <a:rPr lang="en-US" sz="1100" kern="1200" baseline="0" dirty="0" smtClean="0">
                          <a:solidFill>
                            <a:srgbClr val="4F81BD"/>
                          </a:solidFill>
                          <a:effectLst/>
                          <a:latin typeface="Franklin Gothic Book"/>
                          <a:ea typeface="Calibri"/>
                          <a:cs typeface="Times New Roman"/>
                        </a:rPr>
                        <a:t>Information for Part B provide in WIDS – See attachment for responses to this section</a:t>
                      </a:r>
                      <a:endParaRPr lang="en-US" sz="1100" kern="1200" baseline="0" dirty="0">
                        <a:solidFill>
                          <a:srgbClr val="4F81BD"/>
                        </a:solidFill>
                        <a:effectLst/>
                        <a:latin typeface="Franklin Gothic Book"/>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68622999"/>
              </p:ext>
            </p:extLst>
          </p:nvPr>
        </p:nvGraphicFramePr>
        <p:xfrm>
          <a:off x="838200" y="2362200"/>
          <a:ext cx="8001000" cy="947865"/>
        </p:xfrm>
        <a:graphic>
          <a:graphicData uri="http://schemas.openxmlformats.org/drawingml/2006/table">
            <a:tbl>
              <a:tblPr firstRow="1" firstCol="1" bandRow="1"/>
              <a:tblGrid>
                <a:gridCol w="8001000"/>
              </a:tblGrid>
              <a:tr h="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r>
                        <a:rPr lang="en-US" sz="1100" baseline="0" dirty="0" smtClean="0">
                          <a:solidFill>
                            <a:srgbClr val="FF0000"/>
                          </a:solidFill>
                          <a:effectLst/>
                          <a:latin typeface="+mn-lt"/>
                          <a:ea typeface="Calibri"/>
                          <a:cs typeface="Times New Roman"/>
                        </a:rPr>
                        <a:t>Sample Response 1: </a:t>
                      </a:r>
                      <a:r>
                        <a:rPr lang="en-US" sz="1100" kern="1200" baseline="0" dirty="0" smtClean="0">
                          <a:solidFill>
                            <a:srgbClr val="4F81BD"/>
                          </a:solidFill>
                          <a:effectLst/>
                          <a:latin typeface="Franklin Gothic Book"/>
                          <a:ea typeface="Calibri"/>
                          <a:cs typeface="Times New Roman"/>
                        </a:rPr>
                        <a:t>Upon completion of the capstone (portfolio) course, all students will be able to clearly demonstrate professional graphic design skills by scoring a 70 or higher as evaluated by outside graphic design professionals using a rubric developed by graphic design faculty.</a:t>
                      </a:r>
                    </a:p>
                    <a:p>
                      <a:pPr marL="0" marR="0" algn="l" defTabSz="914400" rtl="0" eaLnBrk="1" latinLnBrk="0" hangingPunct="1">
                        <a:lnSpc>
                          <a:spcPct val="115000"/>
                        </a:lnSpc>
                        <a:spcBef>
                          <a:spcPts val="0"/>
                        </a:spcBef>
                        <a:spcAft>
                          <a:spcPts val="0"/>
                        </a:spcAft>
                      </a:pPr>
                      <a:r>
                        <a:rPr lang="en-US" sz="1100" kern="1200" baseline="0" dirty="0" smtClean="0">
                          <a:solidFill>
                            <a:srgbClr val="FF0000"/>
                          </a:solidFill>
                          <a:effectLst/>
                          <a:latin typeface="+mn-lt"/>
                          <a:ea typeface="+mn-ea"/>
                          <a:cs typeface="Times New Roman"/>
                        </a:rPr>
                        <a:t>Sample Response 2: </a:t>
                      </a:r>
                      <a:r>
                        <a:rPr lang="en-US" sz="1100" kern="1200" baseline="0" dirty="0" smtClean="0">
                          <a:solidFill>
                            <a:srgbClr val="4F81BD"/>
                          </a:solidFill>
                          <a:effectLst/>
                          <a:latin typeface="Franklin Gothic Book"/>
                          <a:ea typeface="Calibri"/>
                          <a:cs typeface="Times New Roman"/>
                        </a:rPr>
                        <a:t>Texas students eventually must take and pass Texas Mortuary Law Exam for licensure. If a student chooses to take the Texas  Mortuary Law exam while in school, we keep a record of their score.  A student must score a 75 or better to pass.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703563851"/>
              </p:ext>
            </p:extLst>
          </p:nvPr>
        </p:nvGraphicFramePr>
        <p:xfrm>
          <a:off x="838200" y="3886200"/>
          <a:ext cx="8001000" cy="369507"/>
        </p:xfrm>
        <a:graphic>
          <a:graphicData uri="http://schemas.openxmlformats.org/drawingml/2006/table">
            <a:tbl>
              <a:tblPr firstRow="1" firstCol="1" bandRow="1"/>
              <a:tblGrid>
                <a:gridCol w="8001000"/>
              </a:tblGrid>
              <a:tr h="34830">
                <a:tc>
                  <a:txBody>
                    <a:bodyPr/>
                    <a:lstStyle/>
                    <a:p>
                      <a:pPr marL="0" marR="0" algn="l" defTabSz="914400" rtl="0" eaLnBrk="1" latinLnBrk="0" hangingPunct="1">
                        <a:lnSpc>
                          <a:spcPct val="115000"/>
                        </a:lnSpc>
                        <a:spcBef>
                          <a:spcPts val="0"/>
                        </a:spcBef>
                        <a:spcAft>
                          <a:spcPts val="0"/>
                        </a:spcAft>
                      </a:pPr>
                      <a:r>
                        <a:rPr lang="en-US" sz="1100" kern="1200" baseline="0" dirty="0">
                          <a:solidFill>
                            <a:srgbClr val="4F81BD"/>
                          </a:solidFill>
                          <a:effectLst/>
                          <a:latin typeface="Franklin Gothic Book"/>
                          <a:ea typeface="Calibri"/>
                          <a:cs typeface="Times New Roman"/>
                        </a:rPr>
                        <a:t> </a:t>
                      </a:r>
                      <a:r>
                        <a:rPr lang="en-US" sz="1100" kern="1200" baseline="0" dirty="0" smtClean="0">
                          <a:solidFill>
                            <a:srgbClr val="4F81BD"/>
                          </a:solidFill>
                          <a:effectLst/>
                          <a:latin typeface="Franklin Gothic Book"/>
                          <a:ea typeface="Calibri"/>
                          <a:cs typeface="Times New Roman"/>
                        </a:rPr>
                        <a:t>We averaged the panel evaluations and 15 out of 15 students (100%) met the benchmark by scoring a 70 or higher. We know that when students leave our program, they can do professional, quality work.</a:t>
                      </a:r>
                      <a:endParaRPr lang="en-US" sz="1100" kern="1200" baseline="0" dirty="0">
                        <a:solidFill>
                          <a:srgbClr val="4F81BD"/>
                        </a:solidFill>
                        <a:effectLst/>
                        <a:latin typeface="Franklin Gothic Book"/>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470674422"/>
              </p:ext>
            </p:extLst>
          </p:nvPr>
        </p:nvGraphicFramePr>
        <p:xfrm>
          <a:off x="838200" y="4724400"/>
          <a:ext cx="8001000" cy="373253"/>
        </p:xfrm>
        <a:graphic>
          <a:graphicData uri="http://schemas.openxmlformats.org/drawingml/2006/table">
            <a:tbl>
              <a:tblPr firstRow="1" firstCol="1" bandRow="1"/>
              <a:tblGrid>
                <a:gridCol w="8001000"/>
              </a:tblGrid>
              <a:tr h="304800">
                <a:tc>
                  <a:txBody>
                    <a:bodyPr/>
                    <a:lstStyle/>
                    <a:p>
                      <a:pPr marL="0" marR="0">
                        <a:lnSpc>
                          <a:spcPct val="115000"/>
                        </a:lnSpc>
                        <a:spcBef>
                          <a:spcPts val="0"/>
                        </a:spcBef>
                        <a:spcAft>
                          <a:spcPts val="0"/>
                        </a:spcAft>
                      </a:pPr>
                      <a:r>
                        <a:rPr lang="en-US" sz="1100" dirty="0" smtClean="0">
                          <a:solidFill>
                            <a:srgbClr val="4F81BD"/>
                          </a:solidFill>
                          <a:effectLst/>
                          <a:latin typeface="Franklin Gothic Book"/>
                          <a:ea typeface="Calibri"/>
                          <a:cs typeface="Times New Roman"/>
                        </a:rPr>
                        <a:t>All faculty met and </a:t>
                      </a:r>
                      <a:r>
                        <a:rPr lang="en-US" sz="1100" baseline="0" dirty="0" smtClean="0">
                          <a:solidFill>
                            <a:srgbClr val="4F81BD"/>
                          </a:solidFill>
                          <a:effectLst/>
                          <a:latin typeface="Franklin Gothic Book"/>
                          <a:ea typeface="Calibri"/>
                          <a:cs typeface="Times New Roman"/>
                        </a:rPr>
                        <a:t>re-wrote homework questions so that they are more specific and better prepare students for licensure exams.</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398903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386" y="228600"/>
            <a:ext cx="7962900" cy="548640"/>
          </a:xfrm>
        </p:spPr>
        <p:txBody>
          <a:bodyPr/>
          <a:lstStyle/>
          <a:p>
            <a:r>
              <a:rPr lang="en-US" b="1" i="1" dirty="0" smtClean="0">
                <a:solidFill>
                  <a:schemeClr val="accent3"/>
                </a:solidFill>
              </a:rPr>
              <a:t>IV: Institutional initiatives</a:t>
            </a:r>
            <a:r>
              <a:rPr lang="en-US" b="1" i="1" dirty="0"/>
              <a:t/>
            </a:r>
            <a:br>
              <a:rPr lang="en-US" b="1" i="1" dirty="0"/>
            </a:br>
            <a:endParaRPr lang="en-US" dirty="0"/>
          </a:p>
        </p:txBody>
      </p:sp>
      <p:sp>
        <p:nvSpPr>
          <p:cNvPr id="8" name="Content Placeholder 7"/>
          <p:cNvSpPr>
            <a:spLocks noGrp="1"/>
          </p:cNvSpPr>
          <p:nvPr>
            <p:ph idx="1"/>
          </p:nvPr>
        </p:nvSpPr>
        <p:spPr>
          <a:xfrm>
            <a:off x="381000" y="685800"/>
            <a:ext cx="8305800" cy="4343400"/>
          </a:xfrm>
        </p:spPr>
        <p:txBody>
          <a:bodyPr>
            <a:normAutofit/>
          </a:bodyPr>
          <a:lstStyle/>
          <a:p>
            <a:r>
              <a:rPr lang="en-US" dirty="0">
                <a:solidFill>
                  <a:schemeClr val="accent3"/>
                </a:solidFill>
              </a:rPr>
              <a:t>PART </a:t>
            </a:r>
            <a:r>
              <a:rPr lang="en-US" dirty="0" smtClean="0">
                <a:solidFill>
                  <a:schemeClr val="accent3"/>
                </a:solidFill>
              </a:rPr>
              <a:t>C </a:t>
            </a:r>
            <a:r>
              <a:rPr lang="en-US" dirty="0">
                <a:solidFill>
                  <a:schemeClr val="accent3"/>
                </a:solidFill>
              </a:rPr>
              <a:t>– </a:t>
            </a:r>
            <a:r>
              <a:rPr lang="en-US" dirty="0" smtClean="0">
                <a:solidFill>
                  <a:schemeClr val="accent3"/>
                </a:solidFill>
              </a:rPr>
              <a:t>Strategic Planning</a:t>
            </a:r>
          </a:p>
          <a:p>
            <a:pPr>
              <a:buFont typeface="Arial" pitchFamily="34" charset="0"/>
              <a:buAutoNum type="arabicPeriod"/>
            </a:pPr>
            <a:r>
              <a:rPr lang="en-US" dirty="0"/>
              <a:t>Identify </a:t>
            </a:r>
            <a:r>
              <a:rPr lang="en-US" dirty="0" smtClean="0"/>
              <a:t>at least one strategy </a:t>
            </a:r>
            <a:r>
              <a:rPr lang="en-US" dirty="0"/>
              <a:t>or task from the Strategic Plan your area currently </a:t>
            </a:r>
            <a:r>
              <a:rPr lang="en-US" dirty="0" smtClean="0"/>
              <a:t>addresses/evaluates.</a:t>
            </a:r>
          </a:p>
          <a:p>
            <a:pPr marL="0" indent="0"/>
            <a:endParaRPr lang="en-US" dirty="0"/>
          </a:p>
          <a:p>
            <a:pPr marL="0" lvl="0" indent="0"/>
            <a:endParaRPr lang="en-US" dirty="0" smtClean="0"/>
          </a:p>
          <a:p>
            <a:pPr marL="0" indent="0"/>
            <a:r>
              <a:rPr lang="en-US" dirty="0" smtClean="0"/>
              <a:t>2.   (If </a:t>
            </a:r>
            <a:r>
              <a:rPr lang="en-US" dirty="0"/>
              <a:t>applicable) What additional item/s should AC’s Strategic Plan address?</a:t>
            </a:r>
          </a:p>
          <a:p>
            <a:pPr marL="0" lvl="0" indent="0"/>
            <a:r>
              <a:rPr lang="en-US" dirty="0"/>
              <a:t/>
            </a:r>
            <a:br>
              <a:rPr lang="en-US" dirty="0"/>
            </a:br>
            <a:endParaRPr lang="en-US" dirty="0"/>
          </a:p>
          <a:p>
            <a:pPr lvl="0"/>
            <a:endParaRPr lang="en-US" dirty="0" smtClean="0"/>
          </a:p>
          <a:p>
            <a:endParaRPr lang="en-US" dirty="0" smtClean="0"/>
          </a:p>
        </p:txBody>
      </p:sp>
      <p:sp>
        <p:nvSpPr>
          <p:cNvPr id="11" name="TextBox 10"/>
          <p:cNvSpPr txBox="1"/>
          <p:nvPr/>
        </p:nvSpPr>
        <p:spPr>
          <a:xfrm>
            <a:off x="3200400" y="5486400"/>
            <a:ext cx="5257800" cy="646331"/>
          </a:xfrm>
          <a:prstGeom prst="rect">
            <a:avLst/>
          </a:prstGeom>
          <a:noFill/>
        </p:spPr>
        <p:txBody>
          <a:bodyPr wrap="square" rtlCol="0">
            <a:spAutoFit/>
          </a:bodyPr>
          <a:lstStyle/>
          <a:p>
            <a:r>
              <a:rPr lang="en-US" u="sng" dirty="0" smtClean="0">
                <a:solidFill>
                  <a:srgbClr val="FF0000"/>
                </a:solidFill>
              </a:rPr>
              <a:t>If this response is already available via a different document, reference and attach that document.</a:t>
            </a:r>
            <a:endParaRPr lang="en-US" u="sng" dirty="0">
              <a:solidFill>
                <a:srgbClr val="FF0000"/>
              </a:solidFill>
            </a:endParaRPr>
          </a:p>
        </p:txBody>
      </p:sp>
      <p:sp>
        <p:nvSpPr>
          <p:cNvPr id="12" name="Notched Right Arrow 11"/>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846532064"/>
              </p:ext>
            </p:extLst>
          </p:nvPr>
        </p:nvGraphicFramePr>
        <p:xfrm>
          <a:off x="762000" y="1600200"/>
          <a:ext cx="7315200" cy="562293"/>
        </p:xfrm>
        <a:graphic>
          <a:graphicData uri="http://schemas.openxmlformats.org/drawingml/2006/table">
            <a:tbl>
              <a:tblPr firstRow="1" firstCol="1" bandRow="1"/>
              <a:tblGrid>
                <a:gridCol w="7315200"/>
              </a:tblGrid>
              <a:tr h="381000">
                <a:tc>
                  <a:txBody>
                    <a:bodyPr/>
                    <a:lstStyle/>
                    <a:p>
                      <a:pPr marL="0" marR="0">
                        <a:lnSpc>
                          <a:spcPct val="115000"/>
                        </a:lnSpc>
                        <a:spcBef>
                          <a:spcPts val="0"/>
                        </a:spcBef>
                        <a:spcAft>
                          <a:spcPts val="0"/>
                        </a:spcAft>
                      </a:pPr>
                      <a:r>
                        <a:rPr lang="en-US" sz="1100" kern="1200" baseline="0" dirty="0" smtClean="0">
                          <a:solidFill>
                            <a:srgbClr val="4F81BD"/>
                          </a:solidFill>
                          <a:effectLst/>
                          <a:latin typeface="Franklin Gothic Book"/>
                          <a:ea typeface="Calibri"/>
                          <a:cs typeface="Times New Roman"/>
                        </a:rPr>
                        <a:t>Task 1.4.1.3 – Our comprehensive capstone exam assesses all required WECM outcomes. We are preparing students for our exam which does assess all required WECM outcomes by developing a database to track students’ exam success (correct/incorrect answers).</a:t>
                      </a:r>
                      <a:endParaRPr lang="en-US" sz="1100" kern="1200" baseline="0" dirty="0">
                        <a:solidFill>
                          <a:srgbClr val="4F81BD"/>
                        </a:solidFill>
                        <a:effectLst/>
                        <a:latin typeface="Franklin Gothic Book"/>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4186587885"/>
              </p:ext>
            </p:extLst>
          </p:nvPr>
        </p:nvGraphicFramePr>
        <p:xfrm>
          <a:off x="762000" y="2667000"/>
          <a:ext cx="7315200" cy="385572"/>
        </p:xfrm>
        <a:graphic>
          <a:graphicData uri="http://schemas.openxmlformats.org/drawingml/2006/table">
            <a:tbl>
              <a:tblPr firstRow="1" firstCol="1" bandRow="1"/>
              <a:tblGrid>
                <a:gridCol w="7315200"/>
              </a:tblGrid>
              <a:tr h="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520718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386" y="228600"/>
            <a:ext cx="7962900" cy="548640"/>
          </a:xfrm>
        </p:spPr>
        <p:txBody>
          <a:bodyPr/>
          <a:lstStyle/>
          <a:p>
            <a:r>
              <a:rPr lang="en-US" b="1" i="1" dirty="0" smtClean="0">
                <a:solidFill>
                  <a:schemeClr val="accent2"/>
                </a:solidFill>
              </a:rPr>
              <a:t>IV: Institutional initiatives</a:t>
            </a:r>
            <a:r>
              <a:rPr lang="en-US" b="1" i="1" dirty="0"/>
              <a:t/>
            </a:r>
            <a:br>
              <a:rPr lang="en-US" b="1" i="1" dirty="0"/>
            </a:br>
            <a:endParaRPr lang="en-US" dirty="0"/>
          </a:p>
        </p:txBody>
      </p:sp>
      <p:sp>
        <p:nvSpPr>
          <p:cNvPr id="8" name="Content Placeholder 7"/>
          <p:cNvSpPr>
            <a:spLocks noGrp="1"/>
          </p:cNvSpPr>
          <p:nvPr>
            <p:ph idx="1"/>
          </p:nvPr>
        </p:nvSpPr>
        <p:spPr>
          <a:xfrm>
            <a:off x="381000" y="685800"/>
            <a:ext cx="8305800" cy="4343400"/>
          </a:xfrm>
        </p:spPr>
        <p:txBody>
          <a:bodyPr>
            <a:normAutofit/>
          </a:bodyPr>
          <a:lstStyle/>
          <a:p>
            <a:r>
              <a:rPr lang="en-US" dirty="0">
                <a:solidFill>
                  <a:schemeClr val="accent2"/>
                </a:solidFill>
              </a:rPr>
              <a:t>PART </a:t>
            </a:r>
            <a:r>
              <a:rPr lang="en-US" dirty="0" smtClean="0">
                <a:solidFill>
                  <a:schemeClr val="accent2"/>
                </a:solidFill>
              </a:rPr>
              <a:t>D </a:t>
            </a:r>
            <a:r>
              <a:rPr lang="en-US" dirty="0">
                <a:solidFill>
                  <a:schemeClr val="accent2"/>
                </a:solidFill>
              </a:rPr>
              <a:t>– Core Curriculum Assessment (Courses in the Core Curriculum</a:t>
            </a:r>
            <a:r>
              <a:rPr lang="en-US" dirty="0" smtClean="0">
                <a:solidFill>
                  <a:schemeClr val="accent2"/>
                </a:solidFill>
              </a:rPr>
              <a:t>)</a:t>
            </a:r>
          </a:p>
          <a:p>
            <a:pPr marL="0" indent="0"/>
            <a:endParaRPr lang="en-US" dirty="0" smtClean="0">
              <a:solidFill>
                <a:srgbClr val="FF0000"/>
              </a:solidFill>
            </a:endParaRPr>
          </a:p>
          <a:p>
            <a:pPr marL="0" indent="0"/>
            <a:endParaRPr lang="en-US" dirty="0">
              <a:solidFill>
                <a:srgbClr val="FF0000"/>
              </a:solidFill>
            </a:endParaRPr>
          </a:p>
          <a:p>
            <a:pPr marL="0" indent="0"/>
            <a:endParaRPr lang="en-US" dirty="0" smtClean="0">
              <a:solidFill>
                <a:srgbClr val="FF0000"/>
              </a:solidFill>
            </a:endParaRPr>
          </a:p>
          <a:p>
            <a:pPr marL="0" indent="0" algn="ctr"/>
            <a:r>
              <a:rPr lang="en-US" dirty="0" smtClean="0">
                <a:solidFill>
                  <a:srgbClr val="FF0000"/>
                </a:solidFill>
              </a:rPr>
              <a:t>Questions Straight from Memo </a:t>
            </a:r>
          </a:p>
          <a:p>
            <a:pPr marL="0" indent="0" algn="ctr"/>
            <a:r>
              <a:rPr lang="en-US" dirty="0" smtClean="0">
                <a:solidFill>
                  <a:srgbClr val="FF0000"/>
                </a:solidFill>
              </a:rPr>
              <a:t>Like other sections, depts. will give </a:t>
            </a:r>
            <a:r>
              <a:rPr lang="en-US" u="sng" dirty="0" smtClean="0">
                <a:solidFill>
                  <a:srgbClr val="FF0000"/>
                </a:solidFill>
              </a:rPr>
              <a:t>brief</a:t>
            </a:r>
            <a:r>
              <a:rPr lang="en-US" dirty="0" smtClean="0">
                <a:solidFill>
                  <a:srgbClr val="FF0000"/>
                </a:solidFill>
              </a:rPr>
              <a:t> responses and can attach results if they prefer</a:t>
            </a:r>
            <a:endParaRPr lang="en-US" dirty="0">
              <a:solidFill>
                <a:srgbClr val="FF0000"/>
              </a:solidFill>
            </a:endParaRPr>
          </a:p>
          <a:p>
            <a:pPr marL="0" lvl="0" indent="0"/>
            <a:endParaRPr lang="en-US" dirty="0" smtClean="0"/>
          </a:p>
          <a:p>
            <a:pPr marL="0" lvl="0" indent="0"/>
            <a:r>
              <a:rPr lang="en-US" dirty="0"/>
              <a:t/>
            </a:r>
            <a:br>
              <a:rPr lang="en-US" dirty="0"/>
            </a:br>
            <a:endParaRPr lang="en-US" dirty="0"/>
          </a:p>
          <a:p>
            <a:pPr lvl="0"/>
            <a:endParaRPr lang="en-US" dirty="0" smtClean="0"/>
          </a:p>
          <a:p>
            <a:endParaRPr lang="en-US" dirty="0" smtClean="0"/>
          </a:p>
        </p:txBody>
      </p:sp>
      <p:sp>
        <p:nvSpPr>
          <p:cNvPr id="11" name="TextBox 10"/>
          <p:cNvSpPr txBox="1"/>
          <p:nvPr/>
        </p:nvSpPr>
        <p:spPr>
          <a:xfrm>
            <a:off x="3200400" y="5486400"/>
            <a:ext cx="5257800" cy="646331"/>
          </a:xfrm>
          <a:prstGeom prst="rect">
            <a:avLst/>
          </a:prstGeom>
          <a:noFill/>
        </p:spPr>
        <p:txBody>
          <a:bodyPr wrap="square" rtlCol="0">
            <a:spAutoFit/>
          </a:bodyPr>
          <a:lstStyle/>
          <a:p>
            <a:r>
              <a:rPr lang="en-US" u="sng" dirty="0" smtClean="0">
                <a:solidFill>
                  <a:srgbClr val="FF0000"/>
                </a:solidFill>
              </a:rPr>
              <a:t>If this response is already available via a different document, reference and attach that document.</a:t>
            </a:r>
            <a:endParaRPr lang="en-US" u="sng" dirty="0">
              <a:solidFill>
                <a:srgbClr val="FF0000"/>
              </a:solidFill>
            </a:endParaRPr>
          </a:p>
        </p:txBody>
      </p:sp>
      <p:sp>
        <p:nvSpPr>
          <p:cNvPr id="12" name="Notched Right Arrow 11"/>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573720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386" y="228600"/>
            <a:ext cx="7962900" cy="548640"/>
          </a:xfrm>
        </p:spPr>
        <p:txBody>
          <a:bodyPr/>
          <a:lstStyle/>
          <a:p>
            <a:r>
              <a:rPr lang="en-US" b="1" i="1" dirty="0" smtClean="0">
                <a:solidFill>
                  <a:schemeClr val="accent3"/>
                </a:solidFill>
              </a:rPr>
              <a:t>IV: Institutional initiatives</a:t>
            </a:r>
            <a:r>
              <a:rPr lang="en-US" b="1" i="1" dirty="0"/>
              <a:t/>
            </a:r>
            <a:br>
              <a:rPr lang="en-US" b="1" i="1" dirty="0"/>
            </a:br>
            <a:endParaRPr lang="en-US" dirty="0"/>
          </a:p>
        </p:txBody>
      </p:sp>
      <p:sp>
        <p:nvSpPr>
          <p:cNvPr id="8" name="Content Placeholder 7"/>
          <p:cNvSpPr>
            <a:spLocks noGrp="1"/>
          </p:cNvSpPr>
          <p:nvPr>
            <p:ph idx="1"/>
          </p:nvPr>
        </p:nvSpPr>
        <p:spPr>
          <a:xfrm>
            <a:off x="381000" y="685800"/>
            <a:ext cx="8305800" cy="4343400"/>
          </a:xfrm>
        </p:spPr>
        <p:txBody>
          <a:bodyPr>
            <a:normAutofit/>
          </a:bodyPr>
          <a:lstStyle/>
          <a:p>
            <a:r>
              <a:rPr lang="en-US" dirty="0">
                <a:solidFill>
                  <a:schemeClr val="accent3"/>
                </a:solidFill>
              </a:rPr>
              <a:t>PART </a:t>
            </a:r>
            <a:r>
              <a:rPr lang="en-US" dirty="0" smtClean="0">
                <a:solidFill>
                  <a:schemeClr val="accent3"/>
                </a:solidFill>
              </a:rPr>
              <a:t>E </a:t>
            </a:r>
            <a:r>
              <a:rPr lang="en-US" dirty="0">
                <a:solidFill>
                  <a:schemeClr val="accent3"/>
                </a:solidFill>
              </a:rPr>
              <a:t>– General Course Assessment (Courses </a:t>
            </a:r>
            <a:r>
              <a:rPr lang="en-US" u="sng" dirty="0">
                <a:solidFill>
                  <a:schemeClr val="accent3"/>
                </a:solidFill>
              </a:rPr>
              <a:t>NOT</a:t>
            </a:r>
            <a:r>
              <a:rPr lang="en-US" dirty="0">
                <a:solidFill>
                  <a:schemeClr val="accent3"/>
                </a:solidFill>
              </a:rPr>
              <a:t> in the Core Curriculum)</a:t>
            </a:r>
            <a:endParaRPr lang="en-US" dirty="0" smtClean="0">
              <a:solidFill>
                <a:schemeClr val="accent3"/>
              </a:solidFill>
            </a:endParaRPr>
          </a:p>
          <a:p>
            <a:pPr lvl="0">
              <a:buAutoNum type="arabicPeriod"/>
            </a:pPr>
            <a:r>
              <a:rPr lang="en-US" dirty="0" smtClean="0"/>
              <a:t>Provide </a:t>
            </a:r>
            <a:r>
              <a:rPr lang="en-US" dirty="0"/>
              <a:t>a listing of which course in your program  teach the above objectives:</a:t>
            </a:r>
            <a:endParaRPr lang="en-US" dirty="0" smtClean="0"/>
          </a:p>
          <a:p>
            <a:pPr marL="0" lvl="0" indent="0"/>
            <a:endParaRPr lang="en-US" dirty="0" smtClean="0"/>
          </a:p>
          <a:p>
            <a:pPr marL="0" lvl="0" indent="0"/>
            <a:r>
              <a:rPr lang="en-US" dirty="0"/>
              <a:t/>
            </a:r>
            <a:br>
              <a:rPr lang="en-US" dirty="0"/>
            </a:br>
            <a:endParaRPr lang="en-US" dirty="0"/>
          </a:p>
          <a:p>
            <a:pPr lvl="0"/>
            <a:endParaRPr lang="en-US" dirty="0" smtClean="0"/>
          </a:p>
          <a:p>
            <a:endParaRPr lang="en-US" dirty="0" smtClean="0"/>
          </a:p>
          <a:p>
            <a:pPr lvl="0">
              <a:buAutoNum type="arabicPeriod" startAt="2"/>
            </a:pPr>
            <a:r>
              <a:rPr lang="en-US" dirty="0" smtClean="0"/>
              <a:t>Provide a short response identifying how your program has recently (i.e. past year) identified and ensured that these general education objectives are taught throughout each course section.</a:t>
            </a:r>
          </a:p>
          <a:p>
            <a:pPr lvl="0">
              <a:buAutoNum type="arabicPeriod" startAt="2"/>
            </a:pPr>
            <a:endParaRPr lang="en-US" dirty="0"/>
          </a:p>
        </p:txBody>
      </p:sp>
      <p:sp>
        <p:nvSpPr>
          <p:cNvPr id="11" name="TextBox 10"/>
          <p:cNvSpPr txBox="1"/>
          <p:nvPr/>
        </p:nvSpPr>
        <p:spPr>
          <a:xfrm>
            <a:off x="3200400" y="5486400"/>
            <a:ext cx="5257800" cy="646331"/>
          </a:xfrm>
          <a:prstGeom prst="rect">
            <a:avLst/>
          </a:prstGeom>
          <a:noFill/>
        </p:spPr>
        <p:txBody>
          <a:bodyPr wrap="square" rtlCol="0">
            <a:spAutoFit/>
          </a:bodyPr>
          <a:lstStyle/>
          <a:p>
            <a:r>
              <a:rPr lang="en-US" u="sng" dirty="0" smtClean="0">
                <a:solidFill>
                  <a:srgbClr val="FF0000"/>
                </a:solidFill>
              </a:rPr>
              <a:t>If this response is already available via a different document, reference and attach that document.</a:t>
            </a:r>
            <a:endParaRPr lang="en-US" u="sng" dirty="0">
              <a:solidFill>
                <a:srgbClr val="FF0000"/>
              </a:solidFill>
            </a:endParaRPr>
          </a:p>
        </p:txBody>
      </p:sp>
      <p:sp>
        <p:nvSpPr>
          <p:cNvPr id="12" name="Notched Right Arrow 11"/>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653605348"/>
              </p:ext>
            </p:extLst>
          </p:nvPr>
        </p:nvGraphicFramePr>
        <p:xfrm>
          <a:off x="762000" y="1371600"/>
          <a:ext cx="5600700" cy="1349502"/>
        </p:xfrm>
        <a:graphic>
          <a:graphicData uri="http://schemas.openxmlformats.org/drawingml/2006/table">
            <a:tbl>
              <a:tblPr firstRow="1" firstCol="1" bandRow="1"/>
              <a:tblGrid>
                <a:gridCol w="2057400"/>
                <a:gridCol w="3543300"/>
              </a:tblGrid>
              <a:tr h="0">
                <a:tc>
                  <a:txBody>
                    <a:bodyPr/>
                    <a:lstStyle/>
                    <a:p>
                      <a:pPr marL="0" marR="0">
                        <a:lnSpc>
                          <a:spcPct val="115000"/>
                        </a:lnSpc>
                        <a:spcBef>
                          <a:spcPts val="0"/>
                        </a:spcBef>
                        <a:spcAft>
                          <a:spcPts val="0"/>
                        </a:spcAft>
                      </a:pPr>
                      <a:r>
                        <a:rPr lang="en-US" sz="1100" b="1" dirty="0">
                          <a:solidFill>
                            <a:srgbClr val="4F81BD"/>
                          </a:solidFill>
                          <a:effectLst/>
                          <a:latin typeface="Franklin Gothic Book"/>
                          <a:ea typeface="Calibri"/>
                          <a:cs typeface="Times New Roman"/>
                        </a:rPr>
                        <a:t>Objective </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a:effectLst/>
                          <a:latin typeface="Franklin Gothic Book"/>
                          <a:ea typeface="Calibri"/>
                          <a:cs typeface="Times New Roman"/>
                        </a:rPr>
                        <a:t>Course/s</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effectLst/>
                          <a:latin typeface="Franklin Gothic Book"/>
                          <a:ea typeface="Calibri"/>
                          <a:cs typeface="Times New Roman"/>
                        </a:rPr>
                        <a:t>Communication Skills</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All Courses</a:t>
                      </a: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effectLst/>
                          <a:latin typeface="Franklin Gothic Book"/>
                          <a:ea typeface="Calibri"/>
                          <a:cs typeface="Times New Roman"/>
                        </a:rPr>
                        <a:t>Critical Thinking Skills</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100" dirty="0" smtClean="0">
                          <a:solidFill>
                            <a:srgbClr val="FF0000"/>
                          </a:solidFill>
                          <a:effectLst/>
                          <a:latin typeface="+mn-lt"/>
                          <a:ea typeface="Calibri"/>
                          <a:cs typeface="Times New Roman"/>
                        </a:rPr>
                        <a:t>All Courses</a:t>
                      </a: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effectLst/>
                          <a:latin typeface="Franklin Gothic Book"/>
                          <a:ea typeface="Calibri"/>
                          <a:cs typeface="Times New Roman"/>
                        </a:rPr>
                        <a:t>Empirical &amp; Quantitative Skills</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N/A</a:t>
                      </a: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effectLst/>
                          <a:latin typeface="Franklin Gothic Book"/>
                          <a:ea typeface="Calibri"/>
                          <a:cs typeface="Times New Roman"/>
                        </a:rPr>
                        <a:t>Teamwork</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100" dirty="0" smtClean="0">
                          <a:solidFill>
                            <a:srgbClr val="FF0000"/>
                          </a:solidFill>
                          <a:effectLst/>
                          <a:latin typeface="+mn-lt"/>
                          <a:ea typeface="Calibri"/>
                          <a:cs typeface="Times New Roman"/>
                        </a:rPr>
                        <a:t>N/A</a:t>
                      </a: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effectLst/>
                          <a:latin typeface="Franklin Gothic Book"/>
                          <a:ea typeface="Calibri"/>
                          <a:cs typeface="Times New Roman"/>
                        </a:rPr>
                        <a:t>Personal Responsibility</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100" dirty="0" smtClean="0">
                          <a:solidFill>
                            <a:srgbClr val="FF0000"/>
                          </a:solidFill>
                          <a:effectLst/>
                          <a:latin typeface="+mn-lt"/>
                          <a:ea typeface="Calibri"/>
                          <a:cs typeface="Times New Roman"/>
                        </a:rPr>
                        <a:t>All Courses</a:t>
                      </a: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effectLst/>
                          <a:latin typeface="Franklin Gothic Book"/>
                          <a:ea typeface="Calibri"/>
                          <a:cs typeface="Times New Roman"/>
                        </a:rPr>
                        <a:t>Social Responsibility</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100" dirty="0" smtClean="0">
                          <a:solidFill>
                            <a:srgbClr val="FF0000"/>
                          </a:solidFill>
                          <a:effectLst/>
                          <a:latin typeface="+mn-lt"/>
                          <a:ea typeface="Calibri"/>
                          <a:cs typeface="Times New Roman"/>
                        </a:rPr>
                        <a:t>N/A</a:t>
                      </a: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217239448"/>
              </p:ext>
            </p:extLst>
          </p:nvPr>
        </p:nvGraphicFramePr>
        <p:xfrm>
          <a:off x="828952" y="3810000"/>
          <a:ext cx="7620000" cy="373253"/>
        </p:xfrm>
        <a:graphic>
          <a:graphicData uri="http://schemas.openxmlformats.org/drawingml/2006/table">
            <a:tbl>
              <a:tblPr firstRow="1" firstCol="1" bandRow="1"/>
              <a:tblGrid>
                <a:gridCol w="7620000"/>
              </a:tblGrid>
              <a:tr h="0">
                <a:tc>
                  <a:txBody>
                    <a:bodyPr/>
                    <a:lstStyle/>
                    <a:p>
                      <a:pPr marL="0" marR="0">
                        <a:lnSpc>
                          <a:spcPct val="115000"/>
                        </a:lnSpc>
                        <a:spcBef>
                          <a:spcPts val="0"/>
                        </a:spcBef>
                        <a:spcAft>
                          <a:spcPts val="0"/>
                        </a:spcAft>
                      </a:pPr>
                      <a:r>
                        <a:rPr lang="en-US" sz="1100" dirty="0" smtClean="0">
                          <a:solidFill>
                            <a:srgbClr val="4F81BD"/>
                          </a:solidFill>
                          <a:effectLst/>
                          <a:latin typeface="Franklin Gothic Book"/>
                          <a:ea typeface="Calibri"/>
                          <a:cs typeface="Times New Roman"/>
                        </a:rPr>
                        <a:t>We</a:t>
                      </a:r>
                      <a:r>
                        <a:rPr lang="en-US" sz="1100" baseline="0" dirty="0" smtClean="0">
                          <a:solidFill>
                            <a:srgbClr val="4F81BD"/>
                          </a:solidFill>
                          <a:effectLst/>
                          <a:latin typeface="Franklin Gothic Book"/>
                          <a:ea typeface="Calibri"/>
                          <a:cs typeface="Times New Roman"/>
                        </a:rPr>
                        <a:t> have a staff meeting at the beginning of each term to discuss the X, Y, and Z learning outcomes and how they can be integrated throughout each course.</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721971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386" y="228600"/>
            <a:ext cx="7962900" cy="548640"/>
          </a:xfrm>
        </p:spPr>
        <p:txBody>
          <a:bodyPr/>
          <a:lstStyle/>
          <a:p>
            <a:r>
              <a:rPr lang="en-US" b="1" i="1" dirty="0" smtClean="0">
                <a:solidFill>
                  <a:schemeClr val="accent3"/>
                </a:solidFill>
              </a:rPr>
              <a:t>IV: Institutional initiatives</a:t>
            </a:r>
            <a:r>
              <a:rPr lang="en-US" b="1" i="1" dirty="0"/>
              <a:t/>
            </a:r>
            <a:br>
              <a:rPr lang="en-US" b="1" i="1" dirty="0"/>
            </a:br>
            <a:endParaRPr lang="en-US" dirty="0"/>
          </a:p>
        </p:txBody>
      </p:sp>
      <p:sp>
        <p:nvSpPr>
          <p:cNvPr id="8" name="Content Placeholder 7"/>
          <p:cNvSpPr>
            <a:spLocks noGrp="1"/>
          </p:cNvSpPr>
          <p:nvPr>
            <p:ph idx="1"/>
          </p:nvPr>
        </p:nvSpPr>
        <p:spPr>
          <a:xfrm>
            <a:off x="381000" y="685800"/>
            <a:ext cx="8305800" cy="4343400"/>
          </a:xfrm>
        </p:spPr>
        <p:txBody>
          <a:bodyPr>
            <a:normAutofit/>
          </a:bodyPr>
          <a:lstStyle/>
          <a:p>
            <a:r>
              <a:rPr lang="en-US" dirty="0">
                <a:solidFill>
                  <a:schemeClr val="accent3"/>
                </a:solidFill>
              </a:rPr>
              <a:t>PART </a:t>
            </a:r>
            <a:r>
              <a:rPr lang="en-US" dirty="0" smtClean="0">
                <a:solidFill>
                  <a:schemeClr val="accent3"/>
                </a:solidFill>
              </a:rPr>
              <a:t>E </a:t>
            </a:r>
            <a:r>
              <a:rPr lang="en-US" dirty="0">
                <a:solidFill>
                  <a:schemeClr val="accent3"/>
                </a:solidFill>
              </a:rPr>
              <a:t>– General Course Assessment (Courses </a:t>
            </a:r>
            <a:r>
              <a:rPr lang="en-US" u="sng" dirty="0">
                <a:solidFill>
                  <a:schemeClr val="accent3"/>
                </a:solidFill>
              </a:rPr>
              <a:t>NOT</a:t>
            </a:r>
            <a:r>
              <a:rPr lang="en-US" dirty="0">
                <a:solidFill>
                  <a:schemeClr val="accent3"/>
                </a:solidFill>
              </a:rPr>
              <a:t> in the Core Curriculum</a:t>
            </a:r>
            <a:r>
              <a:rPr lang="en-US" dirty="0" smtClean="0">
                <a:solidFill>
                  <a:schemeClr val="accent3"/>
                </a:solidFill>
              </a:rPr>
              <a:t>)</a:t>
            </a:r>
            <a:endParaRPr lang="en-US" dirty="0">
              <a:solidFill>
                <a:schemeClr val="accent3"/>
              </a:solidFill>
            </a:endParaRPr>
          </a:p>
          <a:p>
            <a:endParaRPr lang="en-US" dirty="0" smtClean="0"/>
          </a:p>
          <a:p>
            <a:pPr marL="0" indent="0"/>
            <a:r>
              <a:rPr lang="en-US" dirty="0" smtClean="0"/>
              <a:t>3. Provide </a:t>
            </a:r>
            <a:r>
              <a:rPr lang="en-US" dirty="0"/>
              <a:t>a short response identifying how faculty in your program identify the extent to </a:t>
            </a:r>
            <a:r>
              <a:rPr lang="en-US" dirty="0" smtClean="0"/>
              <a:t/>
            </a:r>
            <a:br>
              <a:rPr lang="en-US" dirty="0" smtClean="0"/>
            </a:br>
            <a:r>
              <a:rPr lang="en-US" dirty="0" smtClean="0"/>
              <a:t>    which </a:t>
            </a:r>
            <a:r>
              <a:rPr lang="en-US" dirty="0"/>
              <a:t>students obtain key objectives</a:t>
            </a:r>
            <a:r>
              <a:rPr lang="en-US" dirty="0" smtClean="0"/>
              <a:t>.</a:t>
            </a:r>
          </a:p>
          <a:p>
            <a:pPr marL="0" indent="0"/>
            <a:endParaRPr lang="en-US" dirty="0"/>
          </a:p>
          <a:p>
            <a:pPr marL="0" indent="0"/>
            <a:endParaRPr lang="en-US" dirty="0" smtClean="0"/>
          </a:p>
          <a:p>
            <a:pPr marL="0" indent="0"/>
            <a:r>
              <a:rPr lang="en-US" dirty="0" smtClean="0"/>
              <a:t>4. Provide a short response identifying improvements made in your program based on your</a:t>
            </a:r>
            <a:br>
              <a:rPr lang="en-US" dirty="0" smtClean="0"/>
            </a:br>
            <a:r>
              <a:rPr lang="en-US" dirty="0" smtClean="0"/>
              <a:t>    data findings.</a:t>
            </a:r>
            <a:endParaRPr lang="en-US" dirty="0"/>
          </a:p>
          <a:p>
            <a:pPr marL="0" lvl="0" indent="0"/>
            <a:endParaRPr lang="en-US" dirty="0"/>
          </a:p>
          <a:p>
            <a:endParaRPr lang="en-US" dirty="0" smtClean="0"/>
          </a:p>
        </p:txBody>
      </p:sp>
      <p:sp>
        <p:nvSpPr>
          <p:cNvPr id="11" name="TextBox 10"/>
          <p:cNvSpPr txBox="1"/>
          <p:nvPr/>
        </p:nvSpPr>
        <p:spPr>
          <a:xfrm>
            <a:off x="3200400" y="5486400"/>
            <a:ext cx="5257800" cy="646331"/>
          </a:xfrm>
          <a:prstGeom prst="rect">
            <a:avLst/>
          </a:prstGeom>
          <a:noFill/>
        </p:spPr>
        <p:txBody>
          <a:bodyPr wrap="square" rtlCol="0">
            <a:spAutoFit/>
          </a:bodyPr>
          <a:lstStyle/>
          <a:p>
            <a:r>
              <a:rPr lang="en-US" u="sng" dirty="0" smtClean="0">
                <a:solidFill>
                  <a:srgbClr val="FF0000"/>
                </a:solidFill>
              </a:rPr>
              <a:t>If this response is already available via a different document, reference and attach that document.</a:t>
            </a:r>
            <a:endParaRPr lang="en-US" u="sng" dirty="0">
              <a:solidFill>
                <a:srgbClr val="FF0000"/>
              </a:solidFill>
            </a:endParaRPr>
          </a:p>
        </p:txBody>
      </p:sp>
      <p:sp>
        <p:nvSpPr>
          <p:cNvPr id="12" name="Notched Right Arrow 11"/>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062693229"/>
              </p:ext>
            </p:extLst>
          </p:nvPr>
        </p:nvGraphicFramePr>
        <p:xfrm>
          <a:off x="685800" y="1905000"/>
          <a:ext cx="7848600" cy="373253"/>
        </p:xfrm>
        <a:graphic>
          <a:graphicData uri="http://schemas.openxmlformats.org/drawingml/2006/table">
            <a:tbl>
              <a:tblPr firstRow="1" firstCol="1" bandRow="1"/>
              <a:tblGrid>
                <a:gridCol w="7848600"/>
              </a:tblGrid>
              <a:tr h="0">
                <a:tc>
                  <a:txBody>
                    <a:bodyPr/>
                    <a:lstStyle/>
                    <a:p>
                      <a:pPr marL="0" marR="0">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Sample #1: </a:t>
                      </a:r>
                      <a:r>
                        <a:rPr lang="en-US" sz="1100" dirty="0" smtClean="0">
                          <a:solidFill>
                            <a:srgbClr val="4F81BD"/>
                          </a:solidFill>
                          <a:effectLst/>
                          <a:latin typeface="Franklin Gothic Book"/>
                          <a:ea typeface="Calibri"/>
                          <a:cs typeface="Times New Roman"/>
                        </a:rPr>
                        <a:t>Faculty in our program use WIDS to identify whether</a:t>
                      </a:r>
                      <a:r>
                        <a:rPr lang="en-US" sz="1100" baseline="0" dirty="0" smtClean="0">
                          <a:solidFill>
                            <a:srgbClr val="4F81BD"/>
                          </a:solidFill>
                          <a:effectLst/>
                          <a:latin typeface="Franklin Gothic Book"/>
                          <a:ea typeface="Calibri"/>
                          <a:cs typeface="Times New Roman"/>
                        </a:rPr>
                        <a:t> benchmarks met/not met.</a:t>
                      </a:r>
                    </a:p>
                    <a:p>
                      <a:pPr marL="0" marR="0">
                        <a:lnSpc>
                          <a:spcPct val="115000"/>
                        </a:lnSpc>
                        <a:spcBef>
                          <a:spcPts val="0"/>
                        </a:spcBef>
                        <a:spcAft>
                          <a:spcPts val="0"/>
                        </a:spcAft>
                      </a:pPr>
                      <a:r>
                        <a:rPr lang="en-US" sz="1100" u="none" baseline="0" dirty="0" smtClean="0">
                          <a:solidFill>
                            <a:srgbClr val="FF0000"/>
                          </a:solidFill>
                          <a:effectLst/>
                          <a:latin typeface="Franklin Gothic Book"/>
                          <a:ea typeface="Calibri"/>
                          <a:cs typeface="Times New Roman"/>
                        </a:rPr>
                        <a:t>Sample #2: </a:t>
                      </a:r>
                      <a:r>
                        <a:rPr lang="en-US" sz="1100" dirty="0" smtClean="0">
                          <a:solidFill>
                            <a:srgbClr val="4F81BD"/>
                          </a:solidFill>
                          <a:effectLst/>
                          <a:latin typeface="+mn-lt"/>
                          <a:ea typeface="Calibri"/>
                          <a:cs typeface="Times New Roman"/>
                        </a:rPr>
                        <a:t>Faculty</a:t>
                      </a:r>
                      <a:r>
                        <a:rPr lang="en-US" sz="1100" baseline="0" dirty="0" smtClean="0">
                          <a:solidFill>
                            <a:srgbClr val="4F81BD"/>
                          </a:solidFill>
                          <a:effectLst/>
                          <a:latin typeface="+mn-lt"/>
                          <a:ea typeface="Calibri"/>
                          <a:cs typeface="Times New Roman"/>
                        </a:rPr>
                        <a:t> in our program follow the standards set by “Whomever” to determine whether outcomes are met</a:t>
                      </a:r>
                      <a:endParaRPr lang="en-US" sz="1100" u="none"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677858735"/>
              </p:ext>
            </p:extLst>
          </p:nvPr>
        </p:nvGraphicFramePr>
        <p:xfrm>
          <a:off x="685800" y="3276600"/>
          <a:ext cx="7924800" cy="758825"/>
        </p:xfrm>
        <a:graphic>
          <a:graphicData uri="http://schemas.openxmlformats.org/drawingml/2006/table">
            <a:tbl>
              <a:tblPr firstRow="1" firstCol="1" bandRow="1"/>
              <a:tblGrid>
                <a:gridCol w="7924800"/>
              </a:tblGrid>
              <a:tr h="0">
                <a:tc>
                  <a:txBody>
                    <a:bodyPr/>
                    <a:lstStyle/>
                    <a:p>
                      <a:pPr marL="0" marR="0">
                        <a:lnSpc>
                          <a:spcPct val="115000"/>
                        </a:lnSpc>
                        <a:spcBef>
                          <a:spcPts val="0"/>
                        </a:spcBef>
                        <a:spcAft>
                          <a:spcPts val="0"/>
                        </a:spcAft>
                      </a:pPr>
                      <a:r>
                        <a:rPr lang="en-US" sz="1100" dirty="0" smtClean="0">
                          <a:solidFill>
                            <a:srgbClr val="FF0000"/>
                          </a:solidFill>
                          <a:effectLst/>
                          <a:latin typeface="+mn-lt"/>
                          <a:ea typeface="Calibri"/>
                          <a:cs typeface="Times New Roman"/>
                        </a:rPr>
                        <a:t>Sample #1: </a:t>
                      </a:r>
                      <a:r>
                        <a:rPr lang="en-US" sz="1100" dirty="0" smtClean="0">
                          <a:solidFill>
                            <a:srgbClr val="4F81BD"/>
                          </a:solidFill>
                          <a:effectLst/>
                          <a:latin typeface="+mn-lt"/>
                          <a:ea typeface="Calibri"/>
                          <a:cs typeface="Times New Roman"/>
                        </a:rPr>
                        <a:t>Please refer to WIDS attachment</a:t>
                      </a:r>
                      <a:r>
                        <a:rPr lang="en-US" sz="1100" baseline="0" dirty="0" smtClean="0">
                          <a:solidFill>
                            <a:srgbClr val="4F81BD"/>
                          </a:solidFill>
                          <a:effectLst/>
                          <a:latin typeface="+mn-lt"/>
                          <a:ea typeface="Calibri"/>
                          <a:cs typeface="Times New Roman"/>
                        </a:rPr>
                        <a:t> to see improvements made based on set outcomes.</a:t>
                      </a:r>
                      <a:endParaRPr lang="en-US" sz="1100" dirty="0" smtClean="0">
                        <a:solidFill>
                          <a:srgbClr val="FF0000"/>
                        </a:solidFill>
                        <a:effectLst/>
                        <a:latin typeface="+mn-lt"/>
                        <a:ea typeface="Calibri"/>
                        <a:cs typeface="Times New Roman"/>
                      </a:endParaRPr>
                    </a:p>
                    <a:p>
                      <a:pPr marL="0" marR="0">
                        <a:lnSpc>
                          <a:spcPct val="115000"/>
                        </a:lnSpc>
                        <a:spcBef>
                          <a:spcPts val="0"/>
                        </a:spcBef>
                        <a:spcAft>
                          <a:spcPts val="0"/>
                        </a:spcAft>
                      </a:pPr>
                      <a:r>
                        <a:rPr lang="en-US" sz="1100" dirty="0" smtClean="0">
                          <a:solidFill>
                            <a:srgbClr val="FF0000"/>
                          </a:solidFill>
                          <a:effectLst/>
                          <a:latin typeface="+mn-lt"/>
                          <a:ea typeface="Calibri"/>
                          <a:cs typeface="Times New Roman"/>
                        </a:rPr>
                        <a:t>Sample #2:</a:t>
                      </a:r>
                      <a:r>
                        <a:rPr lang="en-US" sz="1100" baseline="0" dirty="0" smtClean="0">
                          <a:solidFill>
                            <a:srgbClr val="FF0000"/>
                          </a:solidFill>
                          <a:effectLst/>
                          <a:latin typeface="+mn-lt"/>
                          <a:ea typeface="Calibri"/>
                          <a:cs typeface="Times New Roman"/>
                        </a:rPr>
                        <a:t> </a:t>
                      </a:r>
                      <a:r>
                        <a:rPr lang="en-US" sz="1100" dirty="0" smtClean="0">
                          <a:solidFill>
                            <a:srgbClr val="4F81BD"/>
                          </a:solidFill>
                          <a:effectLst/>
                          <a:latin typeface="+mn-lt"/>
                          <a:ea typeface="Calibri"/>
                          <a:cs typeface="Times New Roman"/>
                        </a:rPr>
                        <a:t>We discovered that Bell Helicopter</a:t>
                      </a:r>
                      <a:r>
                        <a:rPr lang="en-US" sz="1100" baseline="0" dirty="0" smtClean="0">
                          <a:solidFill>
                            <a:srgbClr val="4F81BD"/>
                          </a:solidFill>
                          <a:effectLst/>
                          <a:latin typeface="+mn-lt"/>
                          <a:ea typeface="Calibri"/>
                          <a:cs typeface="Times New Roman"/>
                        </a:rPr>
                        <a:t> needed us to do a better job covering skills X, Y, and Z so we implemented the following change of doing A, B, and C.</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515781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386" y="228600"/>
            <a:ext cx="7962900" cy="548640"/>
          </a:xfrm>
        </p:spPr>
        <p:txBody>
          <a:bodyPr/>
          <a:lstStyle/>
          <a:p>
            <a:r>
              <a:rPr lang="en-US" b="1" i="1" dirty="0" smtClean="0">
                <a:solidFill>
                  <a:schemeClr val="accent2"/>
                </a:solidFill>
              </a:rPr>
              <a:t>V: Policies and procedures</a:t>
            </a:r>
            <a:r>
              <a:rPr lang="en-US" b="1" i="1" dirty="0"/>
              <a:t/>
            </a:r>
            <a:br>
              <a:rPr lang="en-US" b="1" i="1" dirty="0"/>
            </a:br>
            <a:endParaRPr lang="en-US" dirty="0"/>
          </a:p>
        </p:txBody>
      </p:sp>
      <p:sp>
        <p:nvSpPr>
          <p:cNvPr id="8" name="Content Placeholder 7"/>
          <p:cNvSpPr>
            <a:spLocks noGrp="1"/>
          </p:cNvSpPr>
          <p:nvPr>
            <p:ph idx="1"/>
          </p:nvPr>
        </p:nvSpPr>
        <p:spPr>
          <a:xfrm>
            <a:off x="381000" y="685800"/>
            <a:ext cx="8305800" cy="4343400"/>
          </a:xfrm>
        </p:spPr>
        <p:txBody>
          <a:bodyPr>
            <a:normAutofit/>
          </a:bodyPr>
          <a:lstStyle/>
          <a:p>
            <a:pPr lvl="0">
              <a:buAutoNum type="arabicPeriod"/>
            </a:pPr>
            <a:r>
              <a:rPr lang="en-US" dirty="0" smtClean="0"/>
              <a:t>Please </a:t>
            </a:r>
            <a:r>
              <a:rPr lang="en-US" dirty="0"/>
              <a:t>explain how your area supports the security, confidentiality, and integrity of student records and maintains special security measures to protect and back up data (CR 3.9.2</a:t>
            </a:r>
            <a:r>
              <a:rPr lang="en-US" dirty="0" smtClean="0"/>
              <a:t>)</a:t>
            </a:r>
          </a:p>
          <a:p>
            <a:pPr lvl="0">
              <a:buAutoNum type="arabicPeriod"/>
            </a:pPr>
            <a:endParaRPr lang="en-US" dirty="0"/>
          </a:p>
          <a:p>
            <a:pPr lvl="0">
              <a:buAutoNum type="arabicPeriod"/>
            </a:pPr>
            <a:endParaRPr lang="en-US" dirty="0" smtClean="0"/>
          </a:p>
          <a:p>
            <a:pPr>
              <a:buFont typeface="Arial" pitchFamily="34" charset="0"/>
              <a:buAutoNum type="arabicPeriod"/>
            </a:pPr>
            <a:r>
              <a:rPr lang="en-US" dirty="0"/>
              <a:t>How have you or your staff adjusted your pedagogy (method and practice of teaching) to </a:t>
            </a:r>
            <a:br>
              <a:rPr lang="en-US" dirty="0"/>
            </a:br>
            <a:r>
              <a:rPr lang="en-US" dirty="0"/>
              <a:t>improve your academic quality and/or aid in some other area related to student success</a:t>
            </a:r>
            <a:r>
              <a:rPr lang="en-US" dirty="0" smtClean="0"/>
              <a:t>?</a:t>
            </a:r>
          </a:p>
          <a:p>
            <a:pPr>
              <a:buFont typeface="Arial" pitchFamily="34" charset="0"/>
              <a:buAutoNum type="arabicPeriod"/>
            </a:pPr>
            <a:endParaRPr lang="en-US" dirty="0"/>
          </a:p>
          <a:p>
            <a:pPr marL="0" lvl="0" indent="0"/>
            <a:r>
              <a:rPr lang="en-US" dirty="0" smtClean="0"/>
              <a:t>3.   Based </a:t>
            </a:r>
            <a:r>
              <a:rPr lang="en-US" dirty="0"/>
              <a:t>on your program’s </a:t>
            </a:r>
            <a:r>
              <a:rPr lang="en-US" u="sng" dirty="0">
                <a:hlinkClick r:id="rId2"/>
              </a:rPr>
              <a:t>Faculty Credentials and Qualifications Manual</a:t>
            </a:r>
            <a:r>
              <a:rPr lang="en-US" dirty="0"/>
              <a:t> information, </a:t>
            </a:r>
            <a:br>
              <a:rPr lang="en-US" dirty="0"/>
            </a:br>
            <a:r>
              <a:rPr lang="en-US" dirty="0" smtClean="0"/>
              <a:t>      do </a:t>
            </a:r>
            <a:r>
              <a:rPr lang="en-US" dirty="0"/>
              <a:t>you certify your faculty meet the credential requirements set by your program?</a:t>
            </a:r>
          </a:p>
          <a:p>
            <a:pPr marL="0" indent="0"/>
            <a:endParaRPr lang="en-US" dirty="0"/>
          </a:p>
          <a:p>
            <a:pPr marL="0" lvl="0" indent="0"/>
            <a:r>
              <a:rPr lang="en-US" dirty="0" smtClean="0"/>
              <a:t>4.  What </a:t>
            </a:r>
            <a:r>
              <a:rPr lang="en-US" dirty="0"/>
              <a:t>program improvement opportunities are available to your staff (e.g. </a:t>
            </a:r>
            <a:r>
              <a:rPr lang="en-US" dirty="0" smtClean="0"/>
              <a:t>external</a:t>
            </a:r>
            <a:br>
              <a:rPr lang="en-US" dirty="0" smtClean="0"/>
            </a:br>
            <a:r>
              <a:rPr lang="en-US" dirty="0" smtClean="0"/>
              <a:t>     curriculum </a:t>
            </a:r>
            <a:r>
              <a:rPr lang="en-US" dirty="0"/>
              <a:t>committees, trainings, etc.)?</a:t>
            </a:r>
          </a:p>
          <a:p>
            <a:pPr marL="0" indent="0"/>
            <a:endParaRPr lang="en-US" dirty="0"/>
          </a:p>
          <a:p>
            <a:pPr marL="0" indent="0"/>
            <a:endParaRPr lang="en-US" dirty="0"/>
          </a:p>
        </p:txBody>
      </p:sp>
      <p:sp>
        <p:nvSpPr>
          <p:cNvPr id="11" name="TextBox 10"/>
          <p:cNvSpPr txBox="1"/>
          <p:nvPr/>
        </p:nvSpPr>
        <p:spPr>
          <a:xfrm>
            <a:off x="3200400" y="5486400"/>
            <a:ext cx="5257800" cy="646331"/>
          </a:xfrm>
          <a:prstGeom prst="rect">
            <a:avLst/>
          </a:prstGeom>
          <a:noFill/>
        </p:spPr>
        <p:txBody>
          <a:bodyPr wrap="square" rtlCol="0">
            <a:spAutoFit/>
          </a:bodyPr>
          <a:lstStyle/>
          <a:p>
            <a:r>
              <a:rPr lang="en-US" u="sng" dirty="0" smtClean="0">
                <a:solidFill>
                  <a:srgbClr val="FF0000"/>
                </a:solidFill>
              </a:rPr>
              <a:t>If this response is already available via a different document, reference and attach that document.</a:t>
            </a:r>
            <a:endParaRPr lang="en-US" u="sng" dirty="0">
              <a:solidFill>
                <a:srgbClr val="FF0000"/>
              </a:solidFill>
            </a:endParaRPr>
          </a:p>
        </p:txBody>
      </p:sp>
      <p:sp>
        <p:nvSpPr>
          <p:cNvPr id="12" name="Notched Right Arrow 11"/>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355439907"/>
              </p:ext>
            </p:extLst>
          </p:nvPr>
        </p:nvGraphicFramePr>
        <p:xfrm>
          <a:off x="838200" y="1295400"/>
          <a:ext cx="7772400" cy="369507"/>
        </p:xfrm>
        <a:graphic>
          <a:graphicData uri="http://schemas.openxmlformats.org/drawingml/2006/table">
            <a:tbl>
              <a:tblPr firstRow="1" firstCol="1" bandRow="1"/>
              <a:tblGrid>
                <a:gridCol w="7772400"/>
              </a:tblGrid>
              <a:tr h="0">
                <a:tc>
                  <a:txBody>
                    <a:bodyPr/>
                    <a:lstStyle/>
                    <a:p>
                      <a:pPr marL="0" marR="0">
                        <a:lnSpc>
                          <a:spcPct val="115000"/>
                        </a:lnSpc>
                        <a:spcBef>
                          <a:spcPts val="0"/>
                        </a:spcBef>
                        <a:spcAft>
                          <a:spcPts val="0"/>
                        </a:spcAft>
                      </a:pPr>
                      <a:r>
                        <a:rPr lang="en-US" sz="1100" kern="1200" dirty="0" smtClean="0">
                          <a:solidFill>
                            <a:srgbClr val="4F81BD"/>
                          </a:solidFill>
                          <a:effectLst/>
                          <a:latin typeface="+mn-lt"/>
                          <a:ea typeface="Calibri"/>
                          <a:cs typeface="Times New Roman"/>
                        </a:rPr>
                        <a:t>All faculty are made aware of FERPA guidelines including not posting grades next to student IDs, sharing private student information with parents, etc.</a:t>
                      </a:r>
                      <a:endParaRPr lang="en-US" sz="1100" kern="1200" dirty="0">
                        <a:solidFill>
                          <a:srgbClr val="4F81BD"/>
                        </a:solidFill>
                        <a:effectLst/>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767508597"/>
              </p:ext>
            </p:extLst>
          </p:nvPr>
        </p:nvGraphicFramePr>
        <p:xfrm>
          <a:off x="838200" y="2590800"/>
          <a:ext cx="7772400" cy="373253"/>
        </p:xfrm>
        <a:graphic>
          <a:graphicData uri="http://schemas.openxmlformats.org/drawingml/2006/table">
            <a:tbl>
              <a:tblPr firstRow="1" firstCol="1" bandRow="1"/>
              <a:tblGrid>
                <a:gridCol w="7772400"/>
              </a:tblGrid>
              <a:tr h="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r>
                        <a:rPr lang="en-US" sz="1100" kern="1200" dirty="0" smtClean="0">
                          <a:solidFill>
                            <a:srgbClr val="4F81BD"/>
                          </a:solidFill>
                          <a:effectLst/>
                          <a:latin typeface="+mn-lt"/>
                          <a:ea typeface="Calibri"/>
                          <a:cs typeface="Times New Roman"/>
                        </a:rPr>
                        <a:t>All staff were asked to attend a seminar</a:t>
                      </a:r>
                      <a:r>
                        <a:rPr lang="en-US" sz="1100" kern="1200" baseline="0" dirty="0" smtClean="0">
                          <a:solidFill>
                            <a:srgbClr val="4F81BD"/>
                          </a:solidFill>
                          <a:effectLst/>
                          <a:latin typeface="+mn-lt"/>
                          <a:ea typeface="Calibri"/>
                          <a:cs typeface="Times New Roman"/>
                        </a:rPr>
                        <a:t> on “doing whatever activity” in the classroom and asked to adjust teaching to include “whatever activity”.</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404194045"/>
              </p:ext>
            </p:extLst>
          </p:nvPr>
        </p:nvGraphicFramePr>
        <p:xfrm>
          <a:off x="838200" y="3429000"/>
          <a:ext cx="5467350" cy="373253"/>
        </p:xfrm>
        <a:graphic>
          <a:graphicData uri="http://schemas.openxmlformats.org/drawingml/2006/table">
            <a:tbl>
              <a:tblPr firstRow="1" firstCol="1" bandRow="1"/>
              <a:tblGrid>
                <a:gridCol w="2495550"/>
                <a:gridCol w="2971800"/>
              </a:tblGrid>
              <a:tr h="0">
                <a:tc>
                  <a:txBody>
                    <a:bodyPr/>
                    <a:lstStyle/>
                    <a:p>
                      <a:pPr marL="0" marR="0" algn="ctr">
                        <a:lnSpc>
                          <a:spcPct val="115000"/>
                        </a:lnSpc>
                        <a:spcBef>
                          <a:spcPts val="0"/>
                        </a:spcBef>
                        <a:spcAft>
                          <a:spcPts val="0"/>
                        </a:spcAft>
                      </a:pPr>
                      <a:r>
                        <a:rPr lang="en-US" sz="1100" b="1" dirty="0">
                          <a:solidFill>
                            <a:srgbClr val="4F81BD"/>
                          </a:solidFill>
                          <a:effectLst/>
                          <a:latin typeface="Franklin Gothic Book"/>
                          <a:ea typeface="Calibri"/>
                          <a:cs typeface="Times New Roman"/>
                        </a:rPr>
                        <a:t>Yes</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a:solidFill>
                            <a:srgbClr val="4F81BD"/>
                          </a:solidFill>
                          <a:effectLst/>
                          <a:latin typeface="Franklin Gothic Book"/>
                          <a:ea typeface="Calibri"/>
                          <a:cs typeface="Times New Roman"/>
                        </a:rPr>
                        <a:t>No</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X</a:t>
                      </a: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958783357"/>
              </p:ext>
            </p:extLst>
          </p:nvPr>
        </p:nvGraphicFramePr>
        <p:xfrm>
          <a:off x="762000" y="4419600"/>
          <a:ext cx="5486400" cy="385572"/>
        </p:xfrm>
        <a:graphic>
          <a:graphicData uri="http://schemas.openxmlformats.org/drawingml/2006/table">
            <a:tbl>
              <a:tblPr firstRow="1" firstCol="1" bandRow="1"/>
              <a:tblGrid>
                <a:gridCol w="5486400"/>
              </a:tblGrid>
              <a:tr h="15240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282534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386" y="228600"/>
            <a:ext cx="7962900" cy="548640"/>
          </a:xfrm>
        </p:spPr>
        <p:txBody>
          <a:bodyPr/>
          <a:lstStyle/>
          <a:p>
            <a:r>
              <a:rPr lang="en-US" b="1" i="1" dirty="0" smtClean="0">
                <a:solidFill>
                  <a:schemeClr val="accent2"/>
                </a:solidFill>
              </a:rPr>
              <a:t>V: Policies and procedures</a:t>
            </a:r>
            <a:r>
              <a:rPr lang="en-US" b="1" i="1" dirty="0"/>
              <a:t/>
            </a:r>
            <a:br>
              <a:rPr lang="en-US" b="1" i="1" dirty="0"/>
            </a:br>
            <a:endParaRPr lang="en-US" dirty="0"/>
          </a:p>
        </p:txBody>
      </p:sp>
      <p:sp>
        <p:nvSpPr>
          <p:cNvPr id="8" name="Content Placeholder 7"/>
          <p:cNvSpPr>
            <a:spLocks noGrp="1"/>
          </p:cNvSpPr>
          <p:nvPr>
            <p:ph idx="1"/>
          </p:nvPr>
        </p:nvSpPr>
        <p:spPr>
          <a:xfrm>
            <a:off x="381000" y="685800"/>
            <a:ext cx="8305800" cy="4343400"/>
          </a:xfrm>
        </p:spPr>
        <p:txBody>
          <a:bodyPr>
            <a:normAutofit/>
          </a:bodyPr>
          <a:lstStyle/>
          <a:p>
            <a:pPr marL="0" lvl="0" indent="0"/>
            <a:r>
              <a:rPr lang="en-US" dirty="0" smtClean="0"/>
              <a:t>5. </a:t>
            </a:r>
            <a:r>
              <a:rPr lang="en-US" dirty="0"/>
              <a:t>Have you made any changes to your program’s policy or procedures over the past year </a:t>
            </a:r>
            <a:r>
              <a:rPr lang="en-US" dirty="0" smtClean="0"/>
              <a:t>that</a:t>
            </a:r>
            <a:br>
              <a:rPr lang="en-US" dirty="0" smtClean="0"/>
            </a:br>
            <a:r>
              <a:rPr lang="en-US" dirty="0" smtClean="0"/>
              <a:t>    are </a:t>
            </a:r>
            <a:r>
              <a:rPr lang="en-US" dirty="0"/>
              <a:t>otherwise not addressed in this review? If so, please explain.</a:t>
            </a:r>
          </a:p>
          <a:p>
            <a:pPr marL="0" indent="0"/>
            <a:endParaRPr lang="en-US" dirty="0"/>
          </a:p>
        </p:txBody>
      </p:sp>
      <p:sp>
        <p:nvSpPr>
          <p:cNvPr id="11" name="TextBox 10"/>
          <p:cNvSpPr txBox="1"/>
          <p:nvPr/>
        </p:nvSpPr>
        <p:spPr>
          <a:xfrm>
            <a:off x="3200400" y="5486400"/>
            <a:ext cx="5257800" cy="646331"/>
          </a:xfrm>
          <a:prstGeom prst="rect">
            <a:avLst/>
          </a:prstGeom>
          <a:noFill/>
        </p:spPr>
        <p:txBody>
          <a:bodyPr wrap="square" rtlCol="0">
            <a:spAutoFit/>
          </a:bodyPr>
          <a:lstStyle/>
          <a:p>
            <a:r>
              <a:rPr lang="en-US" u="sng" dirty="0" smtClean="0">
                <a:solidFill>
                  <a:srgbClr val="FF0000"/>
                </a:solidFill>
              </a:rPr>
              <a:t>If this response is already available via a different document, reference and attach that document.</a:t>
            </a:r>
            <a:endParaRPr lang="en-US" u="sng" dirty="0">
              <a:solidFill>
                <a:srgbClr val="FF0000"/>
              </a:solidFill>
            </a:endParaRPr>
          </a:p>
        </p:txBody>
      </p:sp>
      <p:sp>
        <p:nvSpPr>
          <p:cNvPr id="12" name="Notched Right Arrow 11"/>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176848465"/>
              </p:ext>
            </p:extLst>
          </p:nvPr>
        </p:nvGraphicFramePr>
        <p:xfrm>
          <a:off x="685800" y="1295400"/>
          <a:ext cx="5486400" cy="181483"/>
        </p:xfrm>
        <a:graphic>
          <a:graphicData uri="http://schemas.openxmlformats.org/drawingml/2006/table">
            <a:tbl>
              <a:tblPr firstRow="1" firstCol="1" bandRow="1"/>
              <a:tblGrid>
                <a:gridCol w="5486400"/>
              </a:tblGrid>
              <a:tr h="152400">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458916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chemeClr val="accent3"/>
                </a:solidFill>
              </a:rPr>
              <a:t>VI: Conclusions </a:t>
            </a:r>
            <a:r>
              <a:rPr lang="en-US" b="1" i="1" dirty="0"/>
              <a:t/>
            </a:r>
            <a:br>
              <a:rPr lang="en-US" b="1" i="1" dirty="0"/>
            </a:br>
            <a:endParaRPr lang="en-US" dirty="0"/>
          </a:p>
        </p:txBody>
      </p:sp>
      <p:sp>
        <p:nvSpPr>
          <p:cNvPr id="3" name="Content Placeholder 2"/>
          <p:cNvSpPr>
            <a:spLocks noGrp="1"/>
          </p:cNvSpPr>
          <p:nvPr>
            <p:ph idx="1"/>
          </p:nvPr>
        </p:nvSpPr>
        <p:spPr/>
        <p:txBody>
          <a:bodyPr/>
          <a:lstStyle/>
          <a:p>
            <a:pPr lvl="0">
              <a:buAutoNum type="arabicPeriod"/>
            </a:pPr>
            <a:r>
              <a:rPr lang="en-US" dirty="0" smtClean="0"/>
              <a:t>What </a:t>
            </a:r>
            <a:r>
              <a:rPr lang="en-US" dirty="0"/>
              <a:t>is the biggest issue/obstacle that your program currently faces? </a:t>
            </a:r>
            <a:r>
              <a:rPr lang="en-US" dirty="0" smtClean="0"/>
              <a:t/>
            </a:r>
            <a:br>
              <a:rPr lang="en-US" dirty="0" smtClean="0"/>
            </a:br>
            <a:r>
              <a:rPr lang="en-US" dirty="0" smtClean="0"/>
              <a:t>Please </a:t>
            </a:r>
            <a:r>
              <a:rPr lang="en-US" dirty="0"/>
              <a:t>explain the issue, point to evidence supporting why your issue is important (addressed in this document or elsewhere) , explain how you would like to fix the issue, and explain any budgetary constraints</a:t>
            </a:r>
            <a:r>
              <a:rPr lang="en-US" dirty="0" smtClean="0"/>
              <a:t>.</a:t>
            </a:r>
          </a:p>
          <a:p>
            <a:pPr lvl="0">
              <a:buAutoNum type="arabicPeriod"/>
            </a:pPr>
            <a:endParaRPr lang="en-US" dirty="0"/>
          </a:p>
          <a:p>
            <a:pPr lvl="0">
              <a:buAutoNum type="arabicPeriod"/>
            </a:pPr>
            <a:endParaRPr lang="en-US" dirty="0" smtClean="0"/>
          </a:p>
          <a:p>
            <a:pPr>
              <a:buFont typeface="Arial" pitchFamily="34" charset="0"/>
              <a:buAutoNum type="arabicPeriod"/>
            </a:pPr>
            <a:r>
              <a:rPr lang="en-US" dirty="0"/>
              <a:t>Additional Comments Pertinent to this Review (Not Required):</a:t>
            </a:r>
          </a:p>
          <a:p>
            <a:pPr marL="0" lvl="0" indent="0"/>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847376311"/>
              </p:ext>
            </p:extLst>
          </p:nvPr>
        </p:nvGraphicFramePr>
        <p:xfrm>
          <a:off x="1295400" y="2133600"/>
          <a:ext cx="5543550" cy="578358"/>
        </p:xfrm>
        <a:graphic>
          <a:graphicData uri="http://schemas.openxmlformats.org/drawingml/2006/table">
            <a:tbl>
              <a:tblPr firstRow="1" firstCol="1" bandRow="1"/>
              <a:tblGrid>
                <a:gridCol w="5543550"/>
              </a:tblGrid>
              <a:tr h="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89605648"/>
              </p:ext>
            </p:extLst>
          </p:nvPr>
        </p:nvGraphicFramePr>
        <p:xfrm>
          <a:off x="1295400" y="3200400"/>
          <a:ext cx="5543550" cy="578358"/>
        </p:xfrm>
        <a:graphic>
          <a:graphicData uri="http://schemas.openxmlformats.org/drawingml/2006/table">
            <a:tbl>
              <a:tblPr firstRow="1" firstCol="1" bandRow="1"/>
              <a:tblGrid>
                <a:gridCol w="5543550"/>
              </a:tblGrid>
              <a:tr h="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155918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NEXT STEPS</a:t>
            </a:r>
            <a:endParaRPr lang="en-US" dirty="0">
              <a:solidFill>
                <a:schemeClr val="accent2"/>
              </a:solidFill>
            </a:endParaRPr>
          </a:p>
        </p:txBody>
      </p:sp>
      <p:sp>
        <p:nvSpPr>
          <p:cNvPr id="3" name="Content Placeholder 2"/>
          <p:cNvSpPr>
            <a:spLocks noGrp="1"/>
          </p:cNvSpPr>
          <p:nvPr>
            <p:ph idx="1"/>
          </p:nvPr>
        </p:nvSpPr>
        <p:spPr/>
        <p:txBody>
          <a:bodyPr/>
          <a:lstStyle/>
          <a:p>
            <a:pPr lvl="0">
              <a:buAutoNum type="arabicPeriod"/>
            </a:pPr>
            <a:r>
              <a:rPr lang="en-US" dirty="0" smtClean="0"/>
              <a:t>Agree </a:t>
            </a:r>
            <a:r>
              <a:rPr lang="en-US" dirty="0"/>
              <a:t>upon the direction the institution will take in regard to instructional assessment practices for </a:t>
            </a:r>
            <a:r>
              <a:rPr lang="en-US" dirty="0" smtClean="0"/>
              <a:t>2014-2015</a:t>
            </a:r>
          </a:p>
          <a:p>
            <a:pPr marL="0" lvl="0" indent="0"/>
            <a:endParaRPr lang="en-US" dirty="0"/>
          </a:p>
          <a:p>
            <a:pPr lvl="0">
              <a:buAutoNum type="arabicPeriod" startAt="2"/>
            </a:pPr>
            <a:r>
              <a:rPr lang="en-US" dirty="0" smtClean="0"/>
              <a:t>Agree or disagree on integrating core curriculum into this assessment plan.</a:t>
            </a:r>
          </a:p>
          <a:p>
            <a:pPr marL="0" lvl="0" indent="0"/>
            <a:endParaRPr lang="en-US" dirty="0"/>
          </a:p>
          <a:p>
            <a:pPr lvl="0"/>
            <a:r>
              <a:rPr lang="en-US" dirty="0" smtClean="0"/>
              <a:t>3.   Agree </a:t>
            </a:r>
            <a:r>
              <a:rPr lang="en-US" dirty="0"/>
              <a:t>on the timeline and people responsible for finalizing the plan prior to the new plan roll out in fall 2014.</a:t>
            </a:r>
          </a:p>
          <a:p>
            <a:endParaRPr lang="en-US" dirty="0"/>
          </a:p>
        </p:txBody>
      </p:sp>
    </p:spTree>
    <p:extLst>
      <p:ext uri="{BB962C8B-B14F-4D97-AF65-F5344CB8AC3E}">
        <p14:creationId xmlns:p14="http://schemas.microsoft.com/office/powerpoint/2010/main" val="3702020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What AC assessment plans must prove</a:t>
            </a:r>
            <a:endParaRPr lang="en-US" dirty="0">
              <a:solidFill>
                <a:srgbClr val="00B0F0"/>
              </a:solidFill>
            </a:endParaRPr>
          </a:p>
        </p:txBody>
      </p:sp>
      <p:sp>
        <p:nvSpPr>
          <p:cNvPr id="3" name="Content Placeholder 2"/>
          <p:cNvSpPr>
            <a:spLocks noGrp="1"/>
          </p:cNvSpPr>
          <p:nvPr>
            <p:ph idx="1"/>
          </p:nvPr>
        </p:nvSpPr>
        <p:spPr>
          <a:xfrm>
            <a:off x="822960" y="1100628"/>
            <a:ext cx="7520940" cy="3852372"/>
          </a:xfrm>
        </p:spPr>
        <p:txBody>
          <a:bodyPr>
            <a:normAutofit lnSpcReduction="10000"/>
          </a:bodyPr>
          <a:lstStyle/>
          <a:p>
            <a:pPr marL="0" indent="0"/>
            <a:r>
              <a:rPr lang="en-US" b="0" dirty="0" smtClean="0"/>
              <a:t>From </a:t>
            </a:r>
            <a:r>
              <a:rPr lang="en-US" b="0" dirty="0" smtClean="0">
                <a:hlinkClick r:id="rId2"/>
              </a:rPr>
              <a:t>SACSCOC Handbook for Institutions Seeking Reaffirmation </a:t>
            </a:r>
            <a:endParaRPr lang="en-US" b="0" dirty="0" smtClean="0"/>
          </a:p>
          <a:p>
            <a:pPr marL="285750" indent="-285750">
              <a:buFont typeface="Arial" panose="020B0604020202020204" pitchFamily="34" charset="0"/>
              <a:buChar char="•"/>
            </a:pPr>
            <a:r>
              <a:rPr lang="en-US" dirty="0" smtClean="0"/>
              <a:t>CR 2.5</a:t>
            </a:r>
            <a:r>
              <a:rPr lang="en-US" b="0" dirty="0" smtClean="0"/>
              <a:t> - The institution engages in </a:t>
            </a:r>
            <a:r>
              <a:rPr lang="en-US" b="0" u="sng" dirty="0" smtClean="0"/>
              <a:t>ongoing</a:t>
            </a:r>
            <a:r>
              <a:rPr lang="en-US" b="0" dirty="0" smtClean="0"/>
              <a:t>, </a:t>
            </a:r>
            <a:r>
              <a:rPr lang="en-US" b="0" u="sng" dirty="0" smtClean="0"/>
              <a:t>integrated</a:t>
            </a:r>
            <a:r>
              <a:rPr lang="en-US" b="0" dirty="0" smtClean="0"/>
              <a:t>, and </a:t>
            </a:r>
            <a:r>
              <a:rPr lang="en-US" b="0" u="sng" dirty="0" smtClean="0"/>
              <a:t>institution-wide</a:t>
            </a:r>
            <a:r>
              <a:rPr lang="en-US" b="0" dirty="0" smtClean="0"/>
              <a:t> </a:t>
            </a:r>
            <a:r>
              <a:rPr lang="en-US" b="0" u="sng" dirty="0" smtClean="0"/>
              <a:t>research-based</a:t>
            </a:r>
            <a:r>
              <a:rPr lang="en-US" b="0" dirty="0" smtClean="0"/>
              <a:t> </a:t>
            </a:r>
            <a:r>
              <a:rPr lang="en-US" b="0" u="sng" dirty="0" smtClean="0"/>
              <a:t>planning and evaluation processes </a:t>
            </a:r>
            <a:r>
              <a:rPr lang="en-US" b="0" dirty="0" smtClean="0"/>
              <a:t> that </a:t>
            </a:r>
          </a:p>
          <a:p>
            <a:pPr lvl="5" indent="-342900">
              <a:buFont typeface="+mj-lt"/>
              <a:buAutoNum type="arabicPeriod"/>
            </a:pPr>
            <a:r>
              <a:rPr lang="en-US" dirty="0"/>
              <a:t>i</a:t>
            </a:r>
            <a:r>
              <a:rPr lang="en-US" dirty="0" smtClean="0"/>
              <a:t>ncorporate a </a:t>
            </a:r>
            <a:r>
              <a:rPr lang="en-US" u="sng" dirty="0" smtClean="0"/>
              <a:t>systematic review of institutional mission, goals, and outcomes;</a:t>
            </a:r>
          </a:p>
          <a:p>
            <a:pPr lvl="5" indent="-342900">
              <a:buFont typeface="+mj-lt"/>
              <a:buAutoNum type="arabicPeriod"/>
            </a:pPr>
            <a:r>
              <a:rPr lang="en-US" dirty="0"/>
              <a:t>r</a:t>
            </a:r>
            <a:r>
              <a:rPr lang="en-US" dirty="0" smtClean="0"/>
              <a:t>esult in </a:t>
            </a:r>
            <a:r>
              <a:rPr lang="en-US" u="sng" dirty="0" smtClean="0"/>
              <a:t>continuing improvement </a:t>
            </a:r>
            <a:r>
              <a:rPr lang="en-US" dirty="0" smtClean="0"/>
              <a:t> in institutional quality; and</a:t>
            </a:r>
          </a:p>
          <a:p>
            <a:pPr lvl="5" indent="-342900">
              <a:buFont typeface="+mj-lt"/>
              <a:buAutoNum type="arabicPeriod"/>
            </a:pPr>
            <a:r>
              <a:rPr lang="en-US" b="0" dirty="0" smtClean="0"/>
              <a:t>Demonstrate the institution is effectively </a:t>
            </a:r>
            <a:r>
              <a:rPr lang="en-US" b="0" u="sng" dirty="0" smtClean="0"/>
              <a:t>accomplishin</a:t>
            </a:r>
            <a:r>
              <a:rPr lang="en-US" u="sng" dirty="0" smtClean="0"/>
              <a:t>g its mission</a:t>
            </a:r>
            <a:r>
              <a:rPr lang="en-US" dirty="0" smtClean="0"/>
              <a:t> </a:t>
            </a:r>
          </a:p>
          <a:p>
            <a:pPr marL="754380" lvl="5" indent="0">
              <a:buNone/>
            </a:pPr>
            <a:endParaRPr lang="en-US" b="0" dirty="0" smtClean="0"/>
          </a:p>
          <a:p>
            <a:pPr marL="285750" indent="-285750">
              <a:buFont typeface="Arial" panose="020B0604020202020204" pitchFamily="34" charset="0"/>
              <a:buChar char="•"/>
            </a:pPr>
            <a:r>
              <a:rPr lang="en-US" dirty="0" smtClean="0"/>
              <a:t>CS 3.3.1</a:t>
            </a:r>
            <a:r>
              <a:rPr lang="en-US" b="0" dirty="0" smtClean="0"/>
              <a:t> – The institution </a:t>
            </a:r>
            <a:r>
              <a:rPr lang="en-US" b="0" u="sng" dirty="0" smtClean="0"/>
              <a:t>identifies expected outcomes</a:t>
            </a:r>
            <a:r>
              <a:rPr lang="en-US" b="0" dirty="0" smtClean="0"/>
              <a:t>, </a:t>
            </a:r>
            <a:r>
              <a:rPr lang="en-US" b="0" u="sng" dirty="0" smtClean="0"/>
              <a:t>assesses the extent to which it achieves</a:t>
            </a:r>
            <a:r>
              <a:rPr lang="en-US" b="0" dirty="0" smtClean="0"/>
              <a:t> these outcomes, and provides </a:t>
            </a:r>
            <a:r>
              <a:rPr lang="en-US" b="0" u="sng" dirty="0" smtClean="0"/>
              <a:t>evidence of improvement</a:t>
            </a:r>
            <a:r>
              <a:rPr lang="en-US" b="0" dirty="0" smtClean="0"/>
              <a:t> based on analysis of the results in each of the following areas</a:t>
            </a:r>
          </a:p>
          <a:p>
            <a:pPr lvl="5" indent="-342900">
              <a:buFont typeface="Wingdings" panose="05000000000000000000" pitchFamily="2" charset="2"/>
              <a:buChar char="Ø"/>
            </a:pPr>
            <a:r>
              <a:rPr lang="en-US" dirty="0" smtClean="0"/>
              <a:t>3.3.1.1 </a:t>
            </a:r>
            <a:r>
              <a:rPr lang="en-US" u="sng" dirty="0" smtClean="0"/>
              <a:t>education program</a:t>
            </a:r>
            <a:r>
              <a:rPr lang="en-US" dirty="0" smtClean="0"/>
              <a:t>, to include </a:t>
            </a:r>
            <a:r>
              <a:rPr lang="en-US" u="sng" dirty="0" smtClean="0"/>
              <a:t>student learning outcomes</a:t>
            </a:r>
          </a:p>
          <a:p>
            <a:pPr lvl="6" indent="-342900">
              <a:buFont typeface="Wingdings" panose="05000000000000000000" pitchFamily="2" charset="2"/>
              <a:buChar char="v"/>
            </a:pPr>
            <a:r>
              <a:rPr lang="en-US" b="0" u="sng" dirty="0" smtClean="0"/>
              <a:t>Suggestion:</a:t>
            </a:r>
            <a:r>
              <a:rPr lang="en-US" b="0" dirty="0" smtClean="0"/>
              <a:t> Ensure that data displays address all locations and both traditional and electronic delivery; Ensure that there is evidence of review of both the educational program itself and of the student learning outcomes for each educational program; Ensure that the goals/objectives and data gathered are meaningful</a:t>
            </a:r>
          </a:p>
        </p:txBody>
      </p:sp>
    </p:spTree>
    <p:extLst>
      <p:ext uri="{BB962C8B-B14F-4D97-AF65-F5344CB8AC3E}">
        <p14:creationId xmlns:p14="http://schemas.microsoft.com/office/powerpoint/2010/main" val="2907218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What AC assessment plans must prove</a:t>
            </a:r>
            <a:endParaRPr lang="en-US" dirty="0">
              <a:solidFill>
                <a:srgbClr val="00B0F0"/>
              </a:solidFill>
            </a:endParaRPr>
          </a:p>
        </p:txBody>
      </p:sp>
      <p:sp>
        <p:nvSpPr>
          <p:cNvPr id="3" name="Content Placeholder 2"/>
          <p:cNvSpPr>
            <a:spLocks noGrp="1"/>
          </p:cNvSpPr>
          <p:nvPr>
            <p:ph idx="1"/>
          </p:nvPr>
        </p:nvSpPr>
        <p:spPr>
          <a:xfrm>
            <a:off x="822960" y="1100628"/>
            <a:ext cx="7520940" cy="3852372"/>
          </a:xfrm>
        </p:spPr>
        <p:txBody>
          <a:bodyPr>
            <a:normAutofit/>
          </a:bodyPr>
          <a:lstStyle/>
          <a:p>
            <a:pPr marL="0" indent="0"/>
            <a:r>
              <a:rPr lang="en-US" b="0" dirty="0" smtClean="0"/>
              <a:t>From </a:t>
            </a:r>
            <a:r>
              <a:rPr lang="en-US" b="0" dirty="0" smtClean="0">
                <a:hlinkClick r:id="rId2"/>
              </a:rPr>
              <a:t>SACSCOC Handbook for Institutions Seeking Reaffirmation </a:t>
            </a:r>
            <a:endParaRPr lang="en-US" b="0" dirty="0" smtClean="0"/>
          </a:p>
          <a:p>
            <a:pPr marL="285750" indent="-285750">
              <a:buFont typeface="Arial" panose="020B0604020202020204" pitchFamily="34" charset="0"/>
              <a:buChar char="•"/>
            </a:pPr>
            <a:r>
              <a:rPr lang="en-US" dirty="0" smtClean="0"/>
              <a:t>CS 3.5 –</a:t>
            </a:r>
            <a:r>
              <a:rPr lang="en-US" b="0" dirty="0" smtClean="0"/>
              <a:t> The institution </a:t>
            </a:r>
            <a:r>
              <a:rPr lang="en-US" b="0" u="sng" dirty="0" smtClean="0"/>
              <a:t>identifies</a:t>
            </a:r>
            <a:r>
              <a:rPr lang="en-US" b="0" dirty="0" smtClean="0"/>
              <a:t> </a:t>
            </a:r>
            <a:r>
              <a:rPr lang="en-US" b="0" u="sng" dirty="0" smtClean="0"/>
              <a:t>college-level</a:t>
            </a:r>
            <a:r>
              <a:rPr lang="en-US" b="0" dirty="0" smtClean="0"/>
              <a:t> </a:t>
            </a:r>
            <a:r>
              <a:rPr lang="en-US" b="0" u="sng" dirty="0" smtClean="0"/>
              <a:t>general education competencies</a:t>
            </a:r>
            <a:r>
              <a:rPr lang="en-US" b="0" dirty="0" smtClean="0"/>
              <a:t> and the </a:t>
            </a:r>
            <a:r>
              <a:rPr lang="en-US" b="0" u="sng" dirty="0" smtClean="0"/>
              <a:t>extent to which graduates have attained them </a:t>
            </a:r>
            <a:r>
              <a:rPr lang="en-US" b="0" dirty="0" smtClean="0"/>
              <a:t>(college-level competencies)</a:t>
            </a:r>
          </a:p>
          <a:p>
            <a:pPr marL="1296162" lvl="6" indent="-285750">
              <a:buFont typeface="Wingdings" panose="05000000000000000000" pitchFamily="2" charset="2"/>
              <a:buChar char="v"/>
            </a:pPr>
            <a:r>
              <a:rPr lang="en-US" b="0" u="sng" dirty="0" smtClean="0"/>
              <a:t>Suggestion:</a:t>
            </a:r>
            <a:r>
              <a:rPr lang="en-US" b="0" dirty="0" smtClean="0"/>
              <a:t> Since the standard focuses on attainment of competencies by “graduates,” take pains to ensure that the narrative and documentation move beyond measures of the performance of “students enrolled” in general education courses.</a:t>
            </a:r>
          </a:p>
          <a:p>
            <a:pPr marL="1735074" lvl="8" indent="-285750">
              <a:buFont typeface="Wingdings" panose="05000000000000000000" pitchFamily="2" charset="2"/>
              <a:buChar char="q"/>
            </a:pPr>
            <a:r>
              <a:rPr lang="en-US" dirty="0" smtClean="0">
                <a:hlinkClick r:id="rId3"/>
              </a:rPr>
              <a:t>THECB Core Curriculum objectives </a:t>
            </a:r>
            <a:r>
              <a:rPr lang="en-US" dirty="0" smtClean="0"/>
              <a:t>were also adopted for SACSCOC, but an evaluation of the core curriculum only somewhat covers this requirement.</a:t>
            </a:r>
          </a:p>
          <a:p>
            <a:pPr marL="1449324" lvl="8" indent="0">
              <a:buNone/>
            </a:pPr>
            <a:endParaRPr lang="en-US" dirty="0" smtClean="0"/>
          </a:p>
          <a:p>
            <a:pPr marL="285750" indent="-285750">
              <a:buFont typeface="Arial" panose="020B0604020202020204" pitchFamily="34" charset="0"/>
              <a:buChar char="•"/>
            </a:pPr>
            <a:r>
              <a:rPr lang="en-US" dirty="0" smtClean="0"/>
              <a:t>FR 4.1</a:t>
            </a:r>
            <a:r>
              <a:rPr lang="en-US" b="0" dirty="0" smtClean="0"/>
              <a:t>– The institution evaluates </a:t>
            </a:r>
            <a:r>
              <a:rPr lang="en-US" b="0" u="sng" dirty="0" smtClean="0"/>
              <a:t>success with respect to student achievement</a:t>
            </a:r>
            <a:r>
              <a:rPr lang="en-US" b="0" dirty="0" smtClean="0"/>
              <a:t>, including as appropriate, consideration of </a:t>
            </a:r>
            <a:r>
              <a:rPr lang="en-US" b="0" u="sng" dirty="0" smtClean="0"/>
              <a:t>course completion</a:t>
            </a:r>
            <a:r>
              <a:rPr lang="en-US" b="0" dirty="0" smtClean="0"/>
              <a:t>, </a:t>
            </a:r>
            <a:r>
              <a:rPr lang="en-US" b="0" u="sng" dirty="0" smtClean="0"/>
              <a:t>state licensing examinations</a:t>
            </a:r>
            <a:r>
              <a:rPr lang="en-US" b="0" dirty="0" smtClean="0"/>
              <a:t>, and </a:t>
            </a:r>
            <a:r>
              <a:rPr lang="en-US" b="0" u="sng" dirty="0" smtClean="0"/>
              <a:t>job placement rates</a:t>
            </a:r>
            <a:r>
              <a:rPr lang="en-US" b="0" dirty="0" smtClean="0"/>
              <a:t>.</a:t>
            </a:r>
            <a:endParaRPr lang="en-US" dirty="0" smtClean="0"/>
          </a:p>
        </p:txBody>
      </p:sp>
    </p:spTree>
    <p:extLst>
      <p:ext uri="{BB962C8B-B14F-4D97-AF65-F5344CB8AC3E}">
        <p14:creationId xmlns:p14="http://schemas.microsoft.com/office/powerpoint/2010/main" val="4118398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7520940" cy="548640"/>
          </a:xfrm>
        </p:spPr>
        <p:txBody>
          <a:bodyPr/>
          <a:lstStyle/>
          <a:p>
            <a:r>
              <a:rPr lang="en-US" dirty="0" smtClean="0">
                <a:solidFill>
                  <a:schemeClr val="accent2"/>
                </a:solidFill>
              </a:rPr>
              <a:t>Key Dates Involving suggested change</a:t>
            </a:r>
            <a:endParaRPr lang="en-US" dirty="0">
              <a:solidFill>
                <a:schemeClr val="accent2"/>
              </a:solidFill>
            </a:endParaRPr>
          </a:p>
        </p:txBody>
      </p:sp>
      <p:sp>
        <p:nvSpPr>
          <p:cNvPr id="3" name="Content Placeholder 2"/>
          <p:cNvSpPr>
            <a:spLocks noGrp="1"/>
          </p:cNvSpPr>
          <p:nvPr>
            <p:ph idx="1"/>
          </p:nvPr>
        </p:nvSpPr>
        <p:spPr>
          <a:xfrm>
            <a:off x="304800" y="1100628"/>
            <a:ext cx="8686800" cy="3579849"/>
          </a:xfrm>
        </p:spPr>
        <p:txBody>
          <a:bodyPr>
            <a:normAutofit/>
          </a:bodyPr>
          <a:lstStyle/>
          <a:p>
            <a:pPr marL="0" indent="0"/>
            <a:r>
              <a:rPr lang="en-US" u="sng" dirty="0" smtClean="0"/>
              <a:t>A Few Key Discussion Dates</a:t>
            </a:r>
            <a:r>
              <a:rPr lang="en-US" b="0" dirty="0" smtClean="0"/>
              <a:t> – </a:t>
            </a:r>
          </a:p>
          <a:p>
            <a:pPr lvl="3">
              <a:buFont typeface="Arial" panose="020B0604020202020204" pitchFamily="34" charset="0"/>
              <a:buChar char="•"/>
            </a:pPr>
            <a:r>
              <a:rPr lang="en-US" b="1" dirty="0" smtClean="0"/>
              <a:t>Early August </a:t>
            </a:r>
            <a:r>
              <a:rPr lang="en-US" b="0" dirty="0" smtClean="0"/>
              <a:t>–NI leaders discussed changing to more meaningful process; </a:t>
            </a:r>
            <a:br>
              <a:rPr lang="en-US" b="0" dirty="0" smtClean="0"/>
            </a:br>
            <a:r>
              <a:rPr lang="en-US" b="0" dirty="0" smtClean="0"/>
              <a:t>Dr. Lowery-Hart discussed better integrating No Excuses data into Instructional Review</a:t>
            </a:r>
          </a:p>
          <a:p>
            <a:pPr lvl="3">
              <a:buFont typeface="Arial" panose="020B0604020202020204" pitchFamily="34" charset="0"/>
              <a:buChar char="•"/>
            </a:pPr>
            <a:r>
              <a:rPr lang="en-US" b="1" dirty="0" smtClean="0"/>
              <a:t>8/20/13</a:t>
            </a:r>
            <a:r>
              <a:rPr lang="en-US" b="0" dirty="0" smtClean="0"/>
              <a:t> – President’s Cabinet requested new review process be combined with PET form and wording be simplified; </a:t>
            </a:r>
          </a:p>
          <a:p>
            <a:pPr lvl="3">
              <a:buFont typeface="Arial" panose="020B0604020202020204" pitchFamily="34" charset="0"/>
              <a:buChar char="•"/>
            </a:pPr>
            <a:r>
              <a:rPr lang="en-US" b="1" dirty="0" smtClean="0"/>
              <a:t>10/18/13</a:t>
            </a:r>
            <a:r>
              <a:rPr lang="en-US" dirty="0"/>
              <a:t> – </a:t>
            </a:r>
            <a:r>
              <a:rPr lang="en-US" b="0" dirty="0" smtClean="0"/>
              <a:t>Core Curriculum plan finalized, approved, and submitted to THECB;</a:t>
            </a:r>
          </a:p>
          <a:p>
            <a:pPr lvl="3">
              <a:buFont typeface="Arial" panose="020B0604020202020204" pitchFamily="34" charset="0"/>
              <a:buChar char="•"/>
            </a:pPr>
            <a:r>
              <a:rPr lang="en-US" b="1" dirty="0" smtClean="0"/>
              <a:t>11/1/13</a:t>
            </a:r>
            <a:r>
              <a:rPr lang="en-US" b="0" dirty="0" smtClean="0"/>
              <a:t> – Plan given to Instructional Assessment Comm. (committee had some concerns); </a:t>
            </a:r>
          </a:p>
          <a:p>
            <a:pPr lvl="3">
              <a:buFont typeface="Arial" panose="020B0604020202020204" pitchFamily="34" charset="0"/>
              <a:buChar char="•"/>
            </a:pPr>
            <a:r>
              <a:rPr lang="en-US" b="1" dirty="0" smtClean="0"/>
              <a:t>11/20/13</a:t>
            </a:r>
            <a:r>
              <a:rPr lang="en-US" b="0" dirty="0" smtClean="0"/>
              <a:t> – Follow up meeting with Dr. Lowery-Hart and he suggested a back to basics where we review where we were, repackage suggestion of where we could go, and then revisit options with key stakeholders </a:t>
            </a:r>
          </a:p>
          <a:p>
            <a:pPr lvl="3">
              <a:buFont typeface="Arial" panose="020B0604020202020204" pitchFamily="34" charset="0"/>
              <a:buChar char="•"/>
            </a:pPr>
            <a:r>
              <a:rPr lang="en-US" b="1" dirty="0" smtClean="0"/>
              <a:t>Now </a:t>
            </a:r>
            <a:r>
              <a:rPr lang="en-US" dirty="0" smtClean="0"/>
              <a:t>– NI plan finalized and training developed; need to decide on final instructional direction, finalize plan, and develop training</a:t>
            </a:r>
            <a:endParaRPr lang="en-US" b="1" dirty="0" smtClean="0"/>
          </a:p>
        </p:txBody>
      </p:sp>
    </p:spTree>
    <p:extLst>
      <p:ext uri="{BB962C8B-B14F-4D97-AF65-F5344CB8AC3E}">
        <p14:creationId xmlns:p14="http://schemas.microsoft.com/office/powerpoint/2010/main" val="21877159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Assessment - Then</a:t>
            </a:r>
            <a:endParaRPr lang="en-US" dirty="0">
              <a:solidFill>
                <a:srgbClr val="00B0F0"/>
              </a:solidFill>
            </a:endParaRP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Annual – </a:t>
            </a:r>
            <a:r>
              <a:rPr lang="en-US" dirty="0" smtClean="0">
                <a:hlinkClick r:id="rId2"/>
              </a:rPr>
              <a:t>PET Forms</a:t>
            </a:r>
            <a:r>
              <a:rPr lang="en-US" dirty="0" smtClean="0"/>
              <a:t> </a:t>
            </a:r>
            <a:r>
              <a:rPr lang="en-US" b="0" dirty="0" smtClean="0"/>
              <a:t>(Updated to include No Excuses and Strategic Plan links)</a:t>
            </a:r>
          </a:p>
          <a:p>
            <a:pPr>
              <a:buFont typeface="Arial" panose="020B0604020202020204" pitchFamily="34" charset="0"/>
              <a:buChar char="•"/>
            </a:pPr>
            <a:r>
              <a:rPr lang="en-US" dirty="0" smtClean="0"/>
              <a:t>Annual – </a:t>
            </a:r>
            <a:r>
              <a:rPr lang="en-US" dirty="0" smtClean="0">
                <a:hlinkClick r:id="rId3"/>
              </a:rPr>
              <a:t>General Education Competency Assessment</a:t>
            </a:r>
            <a:endParaRPr lang="en-US" dirty="0" smtClean="0"/>
          </a:p>
          <a:p>
            <a:pPr>
              <a:buFont typeface="Arial" panose="020B0604020202020204" pitchFamily="34" charset="0"/>
              <a:buChar char="•"/>
            </a:pPr>
            <a:r>
              <a:rPr lang="en-US" dirty="0" smtClean="0"/>
              <a:t>?</a:t>
            </a:r>
            <a:r>
              <a:rPr lang="en-US" b="0" dirty="0" smtClean="0"/>
              <a:t>– </a:t>
            </a:r>
            <a:r>
              <a:rPr lang="en-US" dirty="0" smtClean="0">
                <a:hlinkClick r:id="rId4"/>
              </a:rPr>
              <a:t>Program  Review </a:t>
            </a:r>
            <a:r>
              <a:rPr lang="en-US" dirty="0" smtClean="0"/>
              <a:t>– </a:t>
            </a:r>
            <a:r>
              <a:rPr lang="en-US" b="0" dirty="0" smtClean="0"/>
              <a:t>Scheduled every 5-7 Years, but didn’t always happen</a:t>
            </a:r>
            <a:br>
              <a:rPr lang="en-US" b="0" dirty="0" smtClean="0"/>
            </a:br>
            <a:r>
              <a:rPr lang="en-US" b="0" dirty="0" smtClean="0"/>
              <a:t>     </a:t>
            </a:r>
            <a:r>
              <a:rPr lang="en-US" dirty="0" smtClean="0"/>
              <a:t>(</a:t>
            </a:r>
            <a:r>
              <a:rPr lang="en-US" b="0" dirty="0" smtClean="0">
                <a:hlinkClick r:id="rId5"/>
              </a:rPr>
              <a:t>Sample Review</a:t>
            </a:r>
            <a:r>
              <a:rPr lang="en-US" b="0" dirty="0" smtClean="0"/>
              <a:t> </a:t>
            </a:r>
            <a:r>
              <a:rPr lang="en-US" dirty="0" smtClean="0"/>
              <a:t>– Paired Down Version)</a:t>
            </a:r>
            <a:endParaRPr lang="en-US" dirty="0"/>
          </a:p>
        </p:txBody>
      </p:sp>
      <p:sp>
        <p:nvSpPr>
          <p:cNvPr id="4" name="Title 1"/>
          <p:cNvSpPr txBox="1">
            <a:spLocks/>
          </p:cNvSpPr>
          <p:nvPr/>
        </p:nvSpPr>
        <p:spPr>
          <a:xfrm>
            <a:off x="916619" y="2667000"/>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US" dirty="0" smtClean="0">
                <a:solidFill>
                  <a:schemeClr val="accent2"/>
                </a:solidFill>
              </a:rPr>
              <a:t>Assessment - Now</a:t>
            </a:r>
            <a:endParaRPr lang="en-US" dirty="0">
              <a:solidFill>
                <a:schemeClr val="accent2"/>
              </a:solidFill>
            </a:endParaRPr>
          </a:p>
        </p:txBody>
      </p:sp>
      <p:sp>
        <p:nvSpPr>
          <p:cNvPr id="5" name="Content Placeholder 2"/>
          <p:cNvSpPr txBox="1">
            <a:spLocks/>
          </p:cNvSpPr>
          <p:nvPr/>
        </p:nvSpPr>
        <p:spPr>
          <a:xfrm>
            <a:off x="838200" y="3093760"/>
            <a:ext cx="7520940" cy="1870284"/>
          </a:xfrm>
          <a:prstGeom prst="rect">
            <a:avLst/>
          </a:prstGeom>
        </p:spPr>
        <p:txBody>
          <a:bodyPr vert="horz" lIns="91440" tIns="45720" rIns="91440" bIns="45720" rtlCol="0">
            <a:norm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r>
              <a:rPr lang="en-US" dirty="0" smtClean="0"/>
              <a:t>Annual – </a:t>
            </a:r>
            <a:r>
              <a:rPr lang="en-US" b="0" dirty="0" smtClean="0"/>
              <a:t>At least outcomes portion of review (however, full review would potentially take 2-3 hours per year to complete); when appropriate, core curriculum assessment (may or may not be integrated into instructional review)</a:t>
            </a:r>
          </a:p>
          <a:p>
            <a:pPr>
              <a:buFont typeface="Arial" pitchFamily="34" charset="0"/>
              <a:buChar char="•"/>
            </a:pPr>
            <a:r>
              <a:rPr lang="en-US" dirty="0" smtClean="0"/>
              <a:t>Biennial– </a:t>
            </a:r>
            <a:r>
              <a:rPr lang="en-US" b="0" dirty="0" smtClean="0"/>
              <a:t>Should committee not elect to do complete review annually, the parts not completed annually must be completed biennially</a:t>
            </a:r>
            <a:endParaRPr lang="en-US" dirty="0" smtClean="0"/>
          </a:p>
        </p:txBody>
      </p:sp>
    </p:spTree>
    <p:extLst>
      <p:ext uri="{BB962C8B-B14F-4D97-AF65-F5344CB8AC3E}">
        <p14:creationId xmlns:p14="http://schemas.microsoft.com/office/powerpoint/2010/main" val="41292693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33600"/>
            <a:ext cx="7520940" cy="548640"/>
          </a:xfrm>
        </p:spPr>
        <p:txBody>
          <a:bodyPr/>
          <a:lstStyle/>
          <a:p>
            <a:pPr algn="ctr"/>
            <a:r>
              <a:rPr lang="en-US" u="sng" dirty="0" smtClean="0">
                <a:solidFill>
                  <a:srgbClr val="00B0F0"/>
                </a:solidFill>
              </a:rPr>
              <a:t>Discuss Form AND Show Sample</a:t>
            </a:r>
            <a:endParaRPr lang="en-US" u="sng" dirty="0">
              <a:solidFill>
                <a:srgbClr val="00B0F0"/>
              </a:solidFill>
            </a:endParaRPr>
          </a:p>
        </p:txBody>
      </p:sp>
    </p:spTree>
    <p:extLst>
      <p:ext uri="{BB962C8B-B14F-4D97-AF65-F5344CB8AC3E}">
        <p14:creationId xmlns:p14="http://schemas.microsoft.com/office/powerpoint/2010/main" val="16718158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chemeClr val="accent2"/>
                </a:solidFill>
              </a:rPr>
              <a:t>II: Program Enrollment and Success </a:t>
            </a:r>
            <a:r>
              <a:rPr lang="en-US" b="1" i="1" dirty="0" smtClean="0">
                <a:solidFill>
                  <a:schemeClr val="accent2"/>
                </a:solidFill>
              </a:rPr>
              <a:t>Data</a:t>
            </a:r>
            <a:r>
              <a:rPr lang="en-US" b="1" i="1" dirty="0">
                <a:solidFill>
                  <a:schemeClr val="accent2"/>
                </a:solidFill>
              </a:rPr>
              <a:t/>
            </a:r>
            <a:br>
              <a:rPr lang="en-US" b="1" i="1" dirty="0">
                <a:solidFill>
                  <a:schemeClr val="accent2"/>
                </a:solidFill>
              </a:rPr>
            </a:br>
            <a:endParaRPr lang="en-US" dirty="0">
              <a:solidFill>
                <a:schemeClr val="accent2"/>
              </a:solidFill>
            </a:endParaRPr>
          </a:p>
        </p:txBody>
      </p:sp>
      <p:sp>
        <p:nvSpPr>
          <p:cNvPr id="8" name="Content Placeholder 7"/>
          <p:cNvSpPr>
            <a:spLocks noGrp="1"/>
          </p:cNvSpPr>
          <p:nvPr>
            <p:ph idx="1"/>
          </p:nvPr>
        </p:nvSpPr>
        <p:spPr>
          <a:xfrm>
            <a:off x="838200" y="685800"/>
            <a:ext cx="7520940" cy="3579849"/>
          </a:xfrm>
        </p:spPr>
        <p:txBody>
          <a:bodyPr>
            <a:normAutofit/>
          </a:bodyPr>
          <a:lstStyle/>
          <a:p>
            <a:pPr lvl="0"/>
            <a:r>
              <a:rPr lang="en-US" dirty="0" smtClean="0"/>
              <a:t>1. Based </a:t>
            </a:r>
            <a:r>
              <a:rPr lang="en-US" dirty="0"/>
              <a:t>on the most </a:t>
            </a:r>
            <a:r>
              <a:rPr lang="en-US" dirty="0" smtClean="0"/>
              <a:t>recent reported </a:t>
            </a:r>
            <a:r>
              <a:rPr lang="en-US" dirty="0"/>
              <a:t>data, please evaluate your program.</a:t>
            </a:r>
          </a:p>
          <a:p>
            <a:r>
              <a:rPr lang="en-US" i="1" dirty="0" smtClean="0"/>
              <a:t>A .   Overall </a:t>
            </a:r>
            <a:r>
              <a:rPr lang="en-US" i="1" dirty="0"/>
              <a:t>Program Data (Evaluation by Major Code</a:t>
            </a:r>
            <a:r>
              <a:rPr lang="en-US" i="1" dirty="0" smtClean="0"/>
              <a:t>)</a:t>
            </a:r>
            <a:r>
              <a:rPr lang="en-US" i="1" dirty="0"/>
              <a:t/>
            </a:r>
            <a:br>
              <a:rPr lang="en-US" i="1" dirty="0"/>
            </a:br>
            <a:endParaRPr lang="en-US" dirty="0"/>
          </a:p>
          <a:p>
            <a:endParaRPr lang="en-US" dirty="0" smtClean="0"/>
          </a:p>
          <a:p>
            <a:endParaRPr lang="en-US" dirty="0"/>
          </a:p>
          <a:p>
            <a:endParaRPr lang="en-US" dirty="0" smtClean="0"/>
          </a:p>
          <a:p>
            <a:endParaRPr lang="en-US" dirty="0" smtClean="0"/>
          </a:p>
          <a:p>
            <a:endParaRPr lang="en-US" dirty="0"/>
          </a:p>
          <a:p>
            <a:r>
              <a:rPr lang="en-US" i="1" dirty="0"/>
              <a:t>B. </a:t>
            </a:r>
            <a:r>
              <a:rPr lang="en-US" i="1" dirty="0" smtClean="0"/>
              <a:t>  Course-Specific </a:t>
            </a:r>
            <a:r>
              <a:rPr lang="en-US" i="1" dirty="0"/>
              <a:t>Data (Evaluation by Course</a:t>
            </a:r>
            <a:r>
              <a:rPr lang="en-US" i="1" dirty="0" smtClean="0"/>
              <a:t>)</a:t>
            </a:r>
            <a:endParaRPr lang="en-US" dirty="0"/>
          </a:p>
          <a:p>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353701235"/>
              </p:ext>
            </p:extLst>
          </p:nvPr>
        </p:nvGraphicFramePr>
        <p:xfrm>
          <a:off x="1295400" y="3657600"/>
          <a:ext cx="5943599" cy="1156716"/>
        </p:xfrm>
        <a:graphic>
          <a:graphicData uri="http://schemas.openxmlformats.org/drawingml/2006/table">
            <a:tbl>
              <a:tblPr firstRow="1" firstCol="1" bandRow="1"/>
              <a:tblGrid>
                <a:gridCol w="3124200"/>
                <a:gridCol w="983506"/>
                <a:gridCol w="892797"/>
                <a:gridCol w="943096"/>
              </a:tblGrid>
              <a:tr h="0">
                <a:tc>
                  <a:txBody>
                    <a:bodyPr/>
                    <a:lstStyle/>
                    <a:p>
                      <a:pPr marL="0" marR="0">
                        <a:lnSpc>
                          <a:spcPct val="115000"/>
                        </a:lnSpc>
                        <a:spcBef>
                          <a:spcPts val="0"/>
                        </a:spcBef>
                        <a:spcAft>
                          <a:spcPts val="0"/>
                        </a:spcAft>
                      </a:pPr>
                      <a:r>
                        <a:rPr lang="en-US" sz="1100" b="1" dirty="0" smtClean="0">
                          <a:solidFill>
                            <a:srgbClr val="4F81BD"/>
                          </a:solidFill>
                          <a:effectLst/>
                          <a:latin typeface="Franklin Gothic Book"/>
                          <a:ea typeface="Calibri"/>
                          <a:cs typeface="Times New Roman"/>
                        </a:rPr>
                        <a:t>Student Data </a:t>
                      </a:r>
                      <a:r>
                        <a:rPr lang="en-US" sz="1100" b="1" dirty="0">
                          <a:solidFill>
                            <a:srgbClr val="4F81BD"/>
                          </a:solidFill>
                          <a:effectLst/>
                          <a:latin typeface="Franklin Gothic Book"/>
                          <a:ea typeface="Calibri"/>
                          <a:cs typeface="Times New Roman"/>
                        </a:rPr>
                        <a:t>Reported/Collected</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a:solidFill>
                            <a:srgbClr val="4F81BD"/>
                          </a:solidFill>
                          <a:effectLst/>
                          <a:latin typeface="Franklin Gothic Book"/>
                          <a:ea typeface="Calibri"/>
                          <a:cs typeface="Times New Roman"/>
                        </a:rPr>
                        <a:t>Needs Improvement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a:solidFill>
                            <a:srgbClr val="4F81BD"/>
                          </a:solidFill>
                          <a:effectLst/>
                          <a:latin typeface="Franklin Gothic Book"/>
                          <a:ea typeface="Calibri"/>
                          <a:cs typeface="Times New Roman"/>
                        </a:rPr>
                        <a:t>Meets Standards</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dirty="0">
                          <a:solidFill>
                            <a:srgbClr val="4F81BD"/>
                          </a:solidFill>
                          <a:effectLst/>
                          <a:latin typeface="Franklin Gothic Book"/>
                          <a:ea typeface="Calibri"/>
                          <a:cs typeface="Times New Roman"/>
                        </a:rPr>
                        <a:t>Exceeds Standards</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dirty="0" smtClean="0">
                          <a:effectLst/>
                          <a:latin typeface="Franklin Gothic Book"/>
                          <a:ea typeface="Calibri"/>
                          <a:cs typeface="Times New Roman"/>
                        </a:rPr>
                        <a:t>a. </a:t>
                      </a:r>
                      <a:r>
                        <a:rPr lang="en-US" sz="1100" dirty="0">
                          <a:effectLst/>
                          <a:latin typeface="Franklin Gothic Book"/>
                          <a:ea typeface="Calibri"/>
                          <a:cs typeface="Times New Roman"/>
                        </a:rPr>
                        <a:t>Course-level Success (Grades </a:t>
                      </a:r>
                      <a:r>
                        <a:rPr lang="en-US" sz="1100" dirty="0" smtClean="0">
                          <a:effectLst/>
                          <a:latin typeface="Franklin Gothic Book"/>
                          <a:ea typeface="Calibri"/>
                          <a:cs typeface="Times New Roman"/>
                        </a:rPr>
                        <a:t>A-C; Persistence)</a:t>
                      </a:r>
                      <a:r>
                        <a:rPr lang="en-US" sz="1100" dirty="0" smtClean="0">
                          <a:effectLst/>
                          <a:latin typeface="Franklin Gothic Book"/>
                          <a:ea typeface="Calibri"/>
                          <a:cs typeface="Times New Roman"/>
                        </a:rPr>
                        <a:t/>
                      </a:r>
                      <a:br>
                        <a:rPr lang="en-US" sz="1100" dirty="0" smtClean="0">
                          <a:effectLst/>
                          <a:latin typeface="Franklin Gothic Book"/>
                          <a:ea typeface="Calibri"/>
                          <a:cs typeface="Times New Roman"/>
                        </a:rPr>
                      </a:br>
                      <a:r>
                        <a:rPr lang="en-US" sz="1100" baseline="0" dirty="0" smtClean="0">
                          <a:effectLst/>
                          <a:latin typeface="Franklin Gothic Book"/>
                          <a:ea typeface="Calibri"/>
                          <a:cs typeface="Times New Roman"/>
                        </a:rPr>
                        <a:t>    </a:t>
                      </a:r>
                      <a:r>
                        <a:rPr lang="en-US" sz="800" dirty="0" smtClean="0">
                          <a:effectLst/>
                          <a:latin typeface="Franklin Gothic Book"/>
                          <a:ea typeface="Calibri"/>
                          <a:cs typeface="Times New Roman"/>
                        </a:rPr>
                        <a:t>(</a:t>
                      </a:r>
                      <a:r>
                        <a:rPr lang="en-US" sz="800" dirty="0">
                          <a:effectLst/>
                          <a:latin typeface="Franklin Gothic Book"/>
                          <a:ea typeface="Calibri"/>
                          <a:cs typeface="Times New Roman"/>
                        </a:rPr>
                        <a:t>IDS data and/or grade distribution report)</a:t>
                      </a:r>
                      <a:r>
                        <a:rPr lang="en-US" sz="1100" dirty="0">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r>
                        <a:rPr lang="en-US" sz="1100" dirty="0" smtClean="0">
                          <a:solidFill>
                            <a:srgbClr val="FF0000"/>
                          </a:solidFill>
                          <a:effectLst/>
                          <a:latin typeface="Franklin Gothic Book"/>
                          <a:ea typeface="Calibri"/>
                          <a:cs typeface="Times New Roman"/>
                        </a:rPr>
                        <a:t>X</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dirty="0" smtClean="0">
                          <a:effectLst/>
                          <a:latin typeface="Franklin Gothic Book"/>
                          <a:ea typeface="Calibri"/>
                          <a:cs typeface="Times New Roman"/>
                        </a:rPr>
                        <a:t>b. </a:t>
                      </a:r>
                      <a:r>
                        <a:rPr lang="en-US" sz="1100" dirty="0">
                          <a:effectLst/>
                          <a:latin typeface="Franklin Gothic Book"/>
                          <a:ea typeface="Calibri"/>
                          <a:cs typeface="Times New Roman"/>
                        </a:rPr>
                        <a:t>Course-level Enrollment </a:t>
                      </a:r>
                      <a:br>
                        <a:rPr lang="en-US" sz="1100" dirty="0">
                          <a:effectLst/>
                          <a:latin typeface="Franklin Gothic Book"/>
                          <a:ea typeface="Calibri"/>
                          <a:cs typeface="Times New Roman"/>
                        </a:rPr>
                      </a:br>
                      <a:r>
                        <a:rPr lang="en-US" sz="1100" dirty="0">
                          <a:effectLst/>
                          <a:latin typeface="Franklin Gothic Book"/>
                          <a:ea typeface="Calibri"/>
                          <a:cs typeface="Times New Roman"/>
                        </a:rPr>
                        <a:t>   </a:t>
                      </a:r>
                      <a:r>
                        <a:rPr lang="en-US" sz="800" dirty="0">
                          <a:effectLst/>
                          <a:latin typeface="Franklin Gothic Book"/>
                          <a:ea typeface="Calibri"/>
                          <a:cs typeface="Times New Roman"/>
                        </a:rPr>
                        <a:t>(IDS data and/or grade distribution report)</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r>
                        <a:rPr lang="en-US" sz="1100" dirty="0" smtClean="0">
                          <a:solidFill>
                            <a:srgbClr val="FF0000"/>
                          </a:solidFill>
                          <a:effectLst/>
                          <a:latin typeface="Franklin Gothic Book"/>
                          <a:ea typeface="Calibri"/>
                          <a:cs typeface="Times New Roman"/>
                        </a:rPr>
                        <a:t>X</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392731764"/>
              </p:ext>
            </p:extLst>
          </p:nvPr>
        </p:nvGraphicFramePr>
        <p:xfrm>
          <a:off x="1295400" y="1295400"/>
          <a:ext cx="5943600" cy="1904238"/>
        </p:xfrm>
        <a:graphic>
          <a:graphicData uri="http://schemas.openxmlformats.org/drawingml/2006/table">
            <a:tbl>
              <a:tblPr firstRow="1" firstCol="1" bandRow="1"/>
              <a:tblGrid>
                <a:gridCol w="2623831"/>
                <a:gridCol w="957569"/>
                <a:gridCol w="762000"/>
                <a:gridCol w="779030"/>
                <a:gridCol w="821170"/>
              </a:tblGrid>
              <a:tr h="0">
                <a:tc>
                  <a:txBody>
                    <a:bodyPr/>
                    <a:lstStyle/>
                    <a:p>
                      <a:pPr marL="0" marR="0">
                        <a:lnSpc>
                          <a:spcPct val="115000"/>
                        </a:lnSpc>
                        <a:spcBef>
                          <a:spcPts val="0"/>
                        </a:spcBef>
                        <a:spcAft>
                          <a:spcPts val="0"/>
                        </a:spcAft>
                      </a:pPr>
                      <a:r>
                        <a:rPr lang="en-US" sz="1100" b="1" dirty="0" smtClean="0">
                          <a:solidFill>
                            <a:srgbClr val="4F81BD"/>
                          </a:solidFill>
                          <a:effectLst/>
                          <a:latin typeface="Franklin Gothic Book"/>
                          <a:ea typeface="Calibri"/>
                          <a:cs typeface="Times New Roman"/>
                        </a:rPr>
                        <a:t>Student Data </a:t>
                      </a:r>
                      <a:r>
                        <a:rPr lang="en-US" sz="1100" b="1" dirty="0">
                          <a:solidFill>
                            <a:srgbClr val="4F81BD"/>
                          </a:solidFill>
                          <a:effectLst/>
                          <a:latin typeface="Franklin Gothic Book"/>
                          <a:ea typeface="Calibri"/>
                          <a:cs typeface="Times New Roman"/>
                        </a:rPr>
                        <a:t>Reported/Collected</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a:solidFill>
                            <a:srgbClr val="4F81BD"/>
                          </a:solidFill>
                          <a:effectLst/>
                          <a:latin typeface="Franklin Gothic Book"/>
                          <a:ea typeface="Calibri"/>
                          <a:cs typeface="Times New Roman"/>
                        </a:rPr>
                        <a:t>Needs Improvement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a:solidFill>
                            <a:srgbClr val="4F81BD"/>
                          </a:solidFill>
                          <a:effectLst/>
                          <a:latin typeface="Franklin Gothic Book"/>
                          <a:ea typeface="Calibri"/>
                          <a:cs typeface="Times New Roman"/>
                        </a:rPr>
                        <a:t>Meets Standards</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dirty="0">
                          <a:solidFill>
                            <a:srgbClr val="4F81BD"/>
                          </a:solidFill>
                          <a:effectLst/>
                          <a:latin typeface="Franklin Gothic Book"/>
                          <a:ea typeface="Calibri"/>
                          <a:cs typeface="Times New Roman"/>
                        </a:rPr>
                        <a:t>Exceeds Standards</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kern="1200" dirty="0" smtClean="0">
                          <a:solidFill>
                            <a:srgbClr val="4F81BD"/>
                          </a:solidFill>
                          <a:effectLst/>
                          <a:latin typeface="Franklin Gothic Book"/>
                          <a:ea typeface="Calibri"/>
                          <a:cs typeface="Times New Roman"/>
                        </a:rPr>
                        <a:t>Not</a:t>
                      </a:r>
                      <a:r>
                        <a:rPr lang="en-US" sz="1100" dirty="0" smtClean="0">
                          <a:effectLst/>
                          <a:latin typeface="Calibri"/>
                          <a:ea typeface="Calibri"/>
                          <a:cs typeface="Times New Roman"/>
                        </a:rPr>
                        <a:t> </a:t>
                      </a:r>
                      <a:r>
                        <a:rPr lang="en-US" sz="1100" b="1" kern="1200" dirty="0" smtClean="0">
                          <a:solidFill>
                            <a:srgbClr val="4F81BD"/>
                          </a:solidFill>
                          <a:effectLst/>
                          <a:latin typeface="Franklin Gothic Book"/>
                          <a:ea typeface="Calibri"/>
                          <a:cs typeface="Times New Roman"/>
                        </a:rPr>
                        <a:t>Applicable</a:t>
                      </a:r>
                      <a:endParaRPr lang="en-US" sz="1100" b="1" kern="1200" dirty="0">
                        <a:solidFill>
                          <a:srgbClr val="4F81BD"/>
                        </a:solidFill>
                        <a:effectLst/>
                        <a:latin typeface="Franklin Gothic Book"/>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dirty="0">
                          <a:effectLst/>
                          <a:latin typeface="Franklin Gothic Book"/>
                          <a:ea typeface="Calibri"/>
                          <a:cs typeface="Times New Roman"/>
                        </a:rPr>
                        <a:t>a. </a:t>
                      </a:r>
                      <a:r>
                        <a:rPr lang="en-US" sz="1100" dirty="0" smtClean="0">
                          <a:effectLst/>
                          <a:latin typeface="Franklin Gothic Book"/>
                          <a:ea typeface="Calibri"/>
                          <a:cs typeface="Times New Roman"/>
                        </a:rPr>
                        <a:t>Employment </a:t>
                      </a:r>
                      <a:r>
                        <a:rPr lang="en-US" sz="1100" dirty="0">
                          <a:effectLst/>
                          <a:latin typeface="Franklin Gothic Book"/>
                          <a:ea typeface="Calibri"/>
                          <a:cs typeface="Times New Roman"/>
                        </a:rPr>
                        <a:t>Rates/Wages </a:t>
                      </a:r>
                      <a:br>
                        <a:rPr lang="en-US" sz="1100" dirty="0">
                          <a:effectLst/>
                          <a:latin typeface="Franklin Gothic Book"/>
                          <a:ea typeface="Calibri"/>
                          <a:cs typeface="Times New Roman"/>
                        </a:rPr>
                      </a:br>
                      <a:r>
                        <a:rPr lang="en-US" sz="1100" dirty="0">
                          <a:effectLst/>
                          <a:latin typeface="Franklin Gothic Book"/>
                          <a:ea typeface="Calibri"/>
                          <a:cs typeface="Times New Roman"/>
                        </a:rPr>
                        <a:t>    </a:t>
                      </a:r>
                      <a:r>
                        <a:rPr lang="en-US" sz="1100" u="sng" dirty="0">
                          <a:solidFill>
                            <a:srgbClr val="0000FF"/>
                          </a:solidFill>
                          <a:effectLst/>
                          <a:latin typeface="Franklin Gothic Book"/>
                          <a:ea typeface="Calibri"/>
                          <a:cs typeface="Times New Roman"/>
                          <a:hlinkClick r:id="rId2"/>
                        </a:rPr>
                        <a:t>Link 1</a:t>
                      </a:r>
                      <a:r>
                        <a:rPr lang="en-US" sz="1100" dirty="0">
                          <a:effectLst/>
                          <a:latin typeface="Franklin Gothic Book"/>
                          <a:ea typeface="Calibri"/>
                          <a:cs typeface="Times New Roman"/>
                        </a:rPr>
                        <a:t>, </a:t>
                      </a:r>
                      <a:r>
                        <a:rPr lang="en-US" sz="1100" u="sng" dirty="0">
                          <a:solidFill>
                            <a:srgbClr val="0000FF"/>
                          </a:solidFill>
                          <a:effectLst/>
                          <a:latin typeface="Franklin Gothic Book"/>
                          <a:ea typeface="Calibri"/>
                          <a:cs typeface="Times New Roman"/>
                          <a:hlinkClick r:id="rId3"/>
                        </a:rPr>
                        <a:t>Link 2</a:t>
                      </a:r>
                      <a:r>
                        <a:rPr lang="en-US" sz="1100" dirty="0">
                          <a:effectLst/>
                          <a:latin typeface="Franklin Gothic Book"/>
                          <a:ea typeface="Calibri"/>
                          <a:cs typeface="Times New Roman"/>
                        </a:rPr>
                        <a:t>, </a:t>
                      </a:r>
                      <a:r>
                        <a:rPr lang="en-US" sz="1100" u="sng" dirty="0">
                          <a:solidFill>
                            <a:srgbClr val="0000FF"/>
                          </a:solidFill>
                          <a:effectLst/>
                          <a:latin typeface="Franklin Gothic Book"/>
                          <a:ea typeface="Calibri"/>
                          <a:cs typeface="Times New Roman"/>
                          <a:hlinkClick r:id="rId4"/>
                        </a:rPr>
                        <a:t>Link 3</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X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effectLst/>
                          <a:latin typeface="Franklin Gothic Book"/>
                          <a:ea typeface="Calibri"/>
                          <a:cs typeface="Times New Roman"/>
                        </a:rPr>
                        <a:t>b. </a:t>
                      </a:r>
                      <a:r>
                        <a:rPr lang="en-US" sz="1100" u="sng">
                          <a:solidFill>
                            <a:srgbClr val="0000FF"/>
                          </a:solidFill>
                          <a:effectLst/>
                          <a:latin typeface="Franklin Gothic Book"/>
                          <a:ea typeface="Calibri"/>
                          <a:cs typeface="Times New Roman"/>
                          <a:hlinkClick r:id="rId5"/>
                        </a:rPr>
                        <a:t>Credentials Awarded</a:t>
                      </a:r>
                      <a:r>
                        <a:rPr lang="en-US" sz="1100">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100" dirty="0" smtClean="0">
                          <a:solidFill>
                            <a:srgbClr val="FF0000"/>
                          </a:solidFill>
                          <a:effectLst/>
                          <a:latin typeface="+mn-lt"/>
                          <a:ea typeface="Calibri"/>
                          <a:cs typeface="Times New Roman"/>
                        </a:rPr>
                        <a:t> </a:t>
                      </a:r>
                      <a:endParaRPr lang="en-US" sz="1100" dirty="0" smtClean="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X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dirty="0">
                          <a:effectLst/>
                          <a:latin typeface="Franklin Gothic Book"/>
                          <a:ea typeface="Calibri"/>
                          <a:cs typeface="Times New Roman"/>
                        </a:rPr>
                        <a:t>c. </a:t>
                      </a:r>
                      <a:r>
                        <a:rPr lang="en-US" sz="1100" u="sng" dirty="0" smtClean="0">
                          <a:solidFill>
                            <a:srgbClr val="0000FF"/>
                          </a:solidFill>
                          <a:effectLst/>
                          <a:latin typeface="Franklin Gothic Book"/>
                          <a:ea typeface="Calibri"/>
                          <a:cs typeface="Times New Roman"/>
                          <a:hlinkClick r:id="rId6"/>
                        </a:rPr>
                        <a:t>Licensure </a:t>
                      </a:r>
                      <a:r>
                        <a:rPr lang="en-US" sz="1100" u="sng" dirty="0">
                          <a:solidFill>
                            <a:srgbClr val="0000FF"/>
                          </a:solidFill>
                          <a:effectLst/>
                          <a:latin typeface="Franklin Gothic Book"/>
                          <a:ea typeface="Calibri"/>
                          <a:cs typeface="Times New Roman"/>
                          <a:hlinkClick r:id="rId6"/>
                        </a:rPr>
                        <a:t>Pass Rates</a:t>
                      </a:r>
                      <a:r>
                        <a:rPr lang="en-US" sz="1100" dirty="0">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100" dirty="0">
                          <a:solidFill>
                            <a:srgbClr val="FF0000"/>
                          </a:solidFill>
                          <a:effectLst/>
                          <a:latin typeface="Franklin Gothic Book"/>
                          <a:ea typeface="Calibri"/>
                          <a:cs typeface="Times New Roman"/>
                        </a:rPr>
                        <a:t> </a:t>
                      </a:r>
                      <a:endParaRPr lang="en-US" sz="1100" dirty="0" smtClean="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smtClean="0">
                          <a:solidFill>
                            <a:srgbClr val="FF0000"/>
                          </a:solidFill>
                          <a:effectLst/>
                          <a:latin typeface="+mn-lt"/>
                          <a:ea typeface="Calibri"/>
                          <a:cs typeface="Times New Roman"/>
                        </a:rPr>
                        <a:t>X</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effectLst/>
                          <a:latin typeface="Franklin Gothic Book"/>
                          <a:ea typeface="Calibri"/>
                          <a:cs typeface="Times New Roman"/>
                        </a:rPr>
                        <a:t>d. </a:t>
                      </a:r>
                      <a:r>
                        <a:rPr lang="en-US" sz="1100" u="sng">
                          <a:solidFill>
                            <a:srgbClr val="0000FF"/>
                          </a:solidFill>
                          <a:effectLst/>
                          <a:latin typeface="Franklin Gothic Book"/>
                          <a:ea typeface="Calibri"/>
                          <a:cs typeface="Times New Roman"/>
                          <a:hlinkClick r:id="rId7"/>
                        </a:rPr>
                        <a:t>Retention</a:t>
                      </a:r>
                      <a:r>
                        <a:rPr lang="en-US" sz="1100">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 X</a:t>
                      </a: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dirty="0">
                          <a:effectLst/>
                          <a:latin typeface="Franklin Gothic Book"/>
                          <a:ea typeface="Calibri"/>
                          <a:cs typeface="Times New Roman"/>
                        </a:rPr>
                        <a:t>e. </a:t>
                      </a:r>
                      <a:r>
                        <a:rPr lang="en-US" sz="1100" u="sng" dirty="0">
                          <a:solidFill>
                            <a:srgbClr val="0000FF"/>
                          </a:solidFill>
                          <a:effectLst/>
                          <a:latin typeface="Franklin Gothic Book"/>
                          <a:ea typeface="Calibri"/>
                          <a:cs typeface="Times New Roman"/>
                          <a:hlinkClick r:id="rId8"/>
                        </a:rPr>
                        <a:t>Transfer Data</a:t>
                      </a:r>
                      <a:r>
                        <a:rPr lang="en-US" sz="1100" dirty="0">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 X</a:t>
                      </a: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dirty="0">
                          <a:effectLst/>
                          <a:latin typeface="Franklin Gothic Book"/>
                          <a:ea typeface="Calibri"/>
                          <a:cs typeface="Times New Roman"/>
                        </a:rPr>
                        <a:t>f. </a:t>
                      </a:r>
                      <a:r>
                        <a:rPr lang="en-US" sz="1100" u="sng" dirty="0">
                          <a:solidFill>
                            <a:srgbClr val="0000FF"/>
                          </a:solidFill>
                          <a:effectLst/>
                          <a:latin typeface="Franklin Gothic Book"/>
                          <a:ea typeface="Calibri"/>
                          <a:cs typeface="Times New Roman"/>
                          <a:hlinkClick r:id="rId9"/>
                        </a:rPr>
                        <a:t>Grades A-C</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X</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effectLst/>
                          <a:latin typeface="Franklin Gothic Book"/>
                          <a:ea typeface="Calibri"/>
                          <a:cs typeface="Times New Roman"/>
                        </a:rPr>
                        <a:t>g. </a:t>
                      </a:r>
                      <a:r>
                        <a:rPr lang="en-US" sz="1100" u="sng">
                          <a:solidFill>
                            <a:srgbClr val="0000FF"/>
                          </a:solidFill>
                          <a:effectLst/>
                          <a:latin typeface="Franklin Gothic Book"/>
                          <a:ea typeface="Calibri"/>
                          <a:cs typeface="Times New Roman"/>
                          <a:hlinkClick r:id="rId10"/>
                        </a:rPr>
                        <a:t>Annual Enrollment</a:t>
                      </a:r>
                      <a:r>
                        <a:rPr lang="en-US" sz="1100">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smtClean="0">
                          <a:solidFill>
                            <a:srgbClr val="FF0000"/>
                          </a:solidFill>
                          <a:effectLst/>
                          <a:latin typeface="Calibri"/>
                          <a:ea typeface="Calibri"/>
                          <a:cs typeface="Times New Roman"/>
                        </a:rPr>
                        <a:t>X</a:t>
                      </a:r>
                      <a:endParaRPr lang="en-US" sz="110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69615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chemeClr val="accent2"/>
                </a:solidFill>
              </a:rPr>
              <a:t>II: Program Enrollment and Success </a:t>
            </a:r>
            <a:r>
              <a:rPr lang="en-US" b="1" i="1" dirty="0" smtClean="0">
                <a:solidFill>
                  <a:schemeClr val="accent2"/>
                </a:solidFill>
              </a:rPr>
              <a:t>Data</a:t>
            </a:r>
            <a:r>
              <a:rPr lang="en-US" b="1" i="1" dirty="0"/>
              <a:t/>
            </a:r>
            <a:br>
              <a:rPr lang="en-US" b="1" i="1" dirty="0"/>
            </a:br>
            <a:endParaRPr lang="en-US" dirty="0"/>
          </a:p>
        </p:txBody>
      </p:sp>
      <p:sp>
        <p:nvSpPr>
          <p:cNvPr id="8" name="Content Placeholder 7"/>
          <p:cNvSpPr>
            <a:spLocks noGrp="1"/>
          </p:cNvSpPr>
          <p:nvPr>
            <p:ph idx="1"/>
          </p:nvPr>
        </p:nvSpPr>
        <p:spPr>
          <a:xfrm>
            <a:off x="838200" y="685800"/>
            <a:ext cx="7848600" cy="3579849"/>
          </a:xfrm>
        </p:spPr>
        <p:txBody>
          <a:bodyPr>
            <a:normAutofit/>
          </a:bodyPr>
          <a:lstStyle/>
          <a:p>
            <a:pPr lvl="0"/>
            <a:r>
              <a:rPr lang="en-US" dirty="0" smtClean="0"/>
              <a:t>2. (If </a:t>
            </a:r>
            <a:r>
              <a:rPr lang="en-US" dirty="0"/>
              <a:t>applicable) If any area “Needs Improvement,” please explain why (i.e. Analysis</a:t>
            </a:r>
            <a:r>
              <a:rPr lang="en-US" dirty="0" smtClean="0"/>
              <a:t>).</a:t>
            </a:r>
          </a:p>
          <a:p>
            <a:r>
              <a:rPr lang="en-US" i="1" dirty="0" smtClean="0"/>
              <a:t/>
            </a:r>
            <a:br>
              <a:rPr lang="en-US" i="1" dirty="0" smtClean="0"/>
            </a:br>
            <a:endParaRPr lang="en-US" dirty="0" smtClean="0"/>
          </a:p>
          <a:p>
            <a:endParaRPr lang="en-US" dirty="0" smtClean="0"/>
          </a:p>
          <a:p>
            <a:r>
              <a:rPr lang="en-US" dirty="0"/>
              <a:t>3.	(If applicable) Based on the </a:t>
            </a:r>
            <a:r>
              <a:rPr lang="en-US" dirty="0" smtClean="0"/>
              <a:t>above data, </a:t>
            </a:r>
            <a:r>
              <a:rPr lang="en-US" dirty="0"/>
              <a:t>what </a:t>
            </a:r>
            <a:r>
              <a:rPr lang="en-US" dirty="0" smtClean="0"/>
              <a:t>change/s </a:t>
            </a:r>
            <a:r>
              <a:rPr lang="en-US" dirty="0"/>
              <a:t>do you recommend </a:t>
            </a:r>
            <a:r>
              <a:rPr lang="en-US" dirty="0" smtClean="0"/>
              <a:t/>
            </a:r>
            <a:br>
              <a:rPr lang="en-US" dirty="0" smtClean="0"/>
            </a:br>
            <a:r>
              <a:rPr lang="en-US" dirty="0" smtClean="0"/>
              <a:t>(</a:t>
            </a:r>
            <a:r>
              <a:rPr lang="en-US" dirty="0"/>
              <a:t>i.e. Action Plan)?</a:t>
            </a:r>
          </a:p>
          <a:p>
            <a:endParaRPr lang="en-US" dirty="0" smtClean="0"/>
          </a:p>
          <a:p>
            <a:endParaRPr lang="en-US" dirty="0"/>
          </a:p>
          <a:p>
            <a:pPr lvl="0"/>
            <a:r>
              <a:rPr lang="en-US" dirty="0" smtClean="0"/>
              <a:t>4.  (If </a:t>
            </a:r>
            <a:r>
              <a:rPr lang="en-US" dirty="0"/>
              <a:t>applicable) Additional comments related to data above or other data collected </a:t>
            </a:r>
            <a:r>
              <a:rPr lang="en-US" dirty="0" smtClean="0"/>
              <a:t>by</a:t>
            </a:r>
            <a:br>
              <a:rPr lang="en-US" dirty="0" smtClean="0"/>
            </a:br>
            <a:r>
              <a:rPr lang="en-US" dirty="0" smtClean="0"/>
              <a:t>your </a:t>
            </a:r>
            <a:r>
              <a:rPr lang="en-US" dirty="0"/>
              <a:t>division.</a:t>
            </a:r>
          </a:p>
          <a:p>
            <a:endParaRPr lang="en-US" dirty="0"/>
          </a:p>
          <a:p>
            <a:endParaRPr lang="en-US" dirty="0" smtClean="0"/>
          </a:p>
          <a:p>
            <a:endParaRPr lang="en-US" dirty="0" smtClean="0">
              <a:solidFill>
                <a:srgbClr val="FF0000"/>
              </a:solidFill>
            </a:endParaRPr>
          </a:p>
          <a:p>
            <a:endParaRPr lang="en-US" dirty="0"/>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99010226"/>
              </p:ext>
            </p:extLst>
          </p:nvPr>
        </p:nvGraphicFramePr>
        <p:xfrm>
          <a:off x="1143000" y="1143000"/>
          <a:ext cx="5486400" cy="771144"/>
        </p:xfrm>
        <a:graphic>
          <a:graphicData uri="http://schemas.openxmlformats.org/drawingml/2006/table">
            <a:tbl>
              <a:tblPr firstRow="1" firstCol="1" bandRow="1"/>
              <a:tblGrid>
                <a:gridCol w="5486400"/>
              </a:tblGrid>
              <a:tr h="0">
                <a:tc>
                  <a:txBody>
                    <a:bodyPr/>
                    <a:lstStyle/>
                    <a:p>
                      <a:pPr marL="228600" marR="0" indent="-228600">
                        <a:lnSpc>
                          <a:spcPct val="115000"/>
                        </a:lnSpc>
                        <a:spcBef>
                          <a:spcPts val="0"/>
                        </a:spcBef>
                        <a:spcAft>
                          <a:spcPts val="0"/>
                        </a:spcAft>
                        <a:buFont typeface="+mj-lt"/>
                        <a:buAutoNum type="arabicPeriod"/>
                      </a:pPr>
                      <a:r>
                        <a:rPr lang="en-US" sz="1100" dirty="0" smtClean="0">
                          <a:solidFill>
                            <a:srgbClr val="4F81BD"/>
                          </a:solidFill>
                          <a:effectLst/>
                          <a:latin typeface="Franklin Gothic Book"/>
                          <a:ea typeface="Calibri"/>
                          <a:cs typeface="Times New Roman"/>
                        </a:rPr>
                        <a:t>Overall, Program X students perform well, but based on the grade distribution report,</a:t>
                      </a:r>
                      <a:r>
                        <a:rPr lang="en-US" sz="1100" baseline="0" dirty="0" smtClean="0">
                          <a:solidFill>
                            <a:srgbClr val="4F81BD"/>
                          </a:solidFill>
                          <a:effectLst/>
                          <a:latin typeface="Franklin Gothic Book"/>
                          <a:ea typeface="Calibri"/>
                          <a:cs typeface="Times New Roman"/>
                        </a:rPr>
                        <a:t> our A-C pass rates is Class X (Capstone course) was below 70% compared to our pass rates for all other Program X courses. We need to determine how we can better prepare our students to pass “X” course.</a:t>
                      </a:r>
                      <a:endParaRPr lang="en-US" sz="1100" baseline="0" dirty="0" smtClean="0">
                        <a:solidFill>
                          <a:srgbClr val="4F81BD"/>
                        </a:solidFill>
                        <a:effectLst/>
                        <a:latin typeface="Franklin Gothic Book"/>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411367720"/>
              </p:ext>
            </p:extLst>
          </p:nvPr>
        </p:nvGraphicFramePr>
        <p:xfrm>
          <a:off x="1143000" y="2514600"/>
          <a:ext cx="5486400" cy="578358"/>
        </p:xfrm>
        <a:graphic>
          <a:graphicData uri="http://schemas.openxmlformats.org/drawingml/2006/table">
            <a:tbl>
              <a:tblPr firstRow="1" firstCol="1" bandRow="1"/>
              <a:tblGrid>
                <a:gridCol w="5486400"/>
              </a:tblGrid>
              <a:tr h="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r>
                        <a:rPr lang="en-US" sz="1100" dirty="0" smtClean="0">
                          <a:solidFill>
                            <a:srgbClr val="4F81BD"/>
                          </a:solidFill>
                          <a:effectLst/>
                          <a:latin typeface="Franklin Gothic Book"/>
                          <a:ea typeface="Calibri"/>
                          <a:cs typeface="Times New Roman"/>
                        </a:rPr>
                        <a:t>Add 3 more study sessions throughout</a:t>
                      </a:r>
                      <a:r>
                        <a:rPr lang="en-US" sz="1100" baseline="0" dirty="0" smtClean="0">
                          <a:solidFill>
                            <a:srgbClr val="4F81BD"/>
                          </a:solidFill>
                          <a:effectLst/>
                          <a:latin typeface="Franklin Gothic Book"/>
                          <a:ea typeface="Calibri"/>
                          <a:cs typeface="Times New Roman"/>
                        </a:rPr>
                        <a:t> the semester</a:t>
                      </a:r>
                      <a:r>
                        <a:rPr lang="en-US" sz="1100" dirty="0" smtClean="0">
                          <a:solidFill>
                            <a:srgbClr val="4F81BD"/>
                          </a:solidFill>
                          <a:effectLst/>
                          <a:latin typeface="Franklin Gothic Book"/>
                          <a:ea typeface="Calibri"/>
                          <a:cs typeface="Times New Roman"/>
                        </a:rPr>
                        <a:t> in the Capstone course so that students will</a:t>
                      </a:r>
                      <a:r>
                        <a:rPr lang="en-US" sz="1100" baseline="0" dirty="0" smtClean="0">
                          <a:solidFill>
                            <a:srgbClr val="4F81BD"/>
                          </a:solidFill>
                          <a:effectLst/>
                          <a:latin typeface="Franklin Gothic Book"/>
                          <a:ea typeface="Calibri"/>
                          <a:cs typeface="Times New Roman"/>
                        </a:rPr>
                        <a:t> be more prepared for exams.</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004606595"/>
              </p:ext>
            </p:extLst>
          </p:nvPr>
        </p:nvGraphicFramePr>
        <p:xfrm>
          <a:off x="1143000" y="3810000"/>
          <a:ext cx="5486400" cy="385572"/>
        </p:xfrm>
        <a:graphic>
          <a:graphicData uri="http://schemas.openxmlformats.org/drawingml/2006/table">
            <a:tbl>
              <a:tblPr firstRow="1" firstCol="1" bandRow="1"/>
              <a:tblGrid>
                <a:gridCol w="5486400"/>
              </a:tblGrid>
              <a:tr h="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r>
                        <a:rPr lang="en-US" sz="1100" dirty="0" smtClean="0">
                          <a:solidFill>
                            <a:srgbClr val="4F81BD"/>
                          </a:solidFill>
                          <a:effectLst/>
                          <a:latin typeface="Franklin Gothic Book"/>
                          <a:ea typeface="Calibri"/>
                          <a:cs typeface="Times New Roman"/>
                        </a:rPr>
                        <a:t>N/A</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TextBox 10"/>
          <p:cNvSpPr txBox="1"/>
          <p:nvPr/>
        </p:nvSpPr>
        <p:spPr>
          <a:xfrm>
            <a:off x="2971800" y="5486400"/>
            <a:ext cx="5943600" cy="646331"/>
          </a:xfrm>
          <a:prstGeom prst="rect">
            <a:avLst/>
          </a:prstGeom>
          <a:noFill/>
        </p:spPr>
        <p:txBody>
          <a:bodyPr wrap="square" rtlCol="0">
            <a:spAutoFit/>
          </a:bodyPr>
          <a:lstStyle/>
          <a:p>
            <a:r>
              <a:rPr lang="en-US" u="sng" dirty="0" smtClean="0">
                <a:solidFill>
                  <a:srgbClr val="FF0000"/>
                </a:solidFill>
              </a:rPr>
              <a:t>If the answer to #2-#4 is already available via a different document, reference and attach that document.</a:t>
            </a:r>
            <a:endParaRPr lang="en-US" u="sng" dirty="0">
              <a:solidFill>
                <a:srgbClr val="FF0000"/>
              </a:solidFill>
            </a:endParaRPr>
          </a:p>
        </p:txBody>
      </p:sp>
      <p:sp>
        <p:nvSpPr>
          <p:cNvPr id="6" name="Notched Right Arrow 5"/>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85512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386" y="228600"/>
            <a:ext cx="7962900" cy="548640"/>
          </a:xfrm>
        </p:spPr>
        <p:txBody>
          <a:bodyPr/>
          <a:lstStyle/>
          <a:p>
            <a:r>
              <a:rPr lang="en-US" b="1" i="1" dirty="0" smtClean="0">
                <a:solidFill>
                  <a:schemeClr val="accent3"/>
                </a:solidFill>
              </a:rPr>
              <a:t>III: Survey, Focus Group, and Interview Data</a:t>
            </a:r>
            <a:r>
              <a:rPr lang="en-US" b="1" i="1" dirty="0"/>
              <a:t/>
            </a:r>
            <a:br>
              <a:rPr lang="en-US" b="1" i="1" dirty="0"/>
            </a:br>
            <a:endParaRPr lang="en-US" dirty="0"/>
          </a:p>
        </p:txBody>
      </p:sp>
      <p:sp>
        <p:nvSpPr>
          <p:cNvPr id="8" name="Content Placeholder 7"/>
          <p:cNvSpPr>
            <a:spLocks noGrp="1"/>
          </p:cNvSpPr>
          <p:nvPr>
            <p:ph idx="1"/>
          </p:nvPr>
        </p:nvSpPr>
        <p:spPr>
          <a:xfrm>
            <a:off x="381000" y="685800"/>
            <a:ext cx="8305800" cy="4343400"/>
          </a:xfrm>
        </p:spPr>
        <p:txBody>
          <a:bodyPr>
            <a:normAutofit/>
          </a:bodyPr>
          <a:lstStyle/>
          <a:p>
            <a:r>
              <a:rPr lang="en-US" dirty="0"/>
              <a:t>PART A </a:t>
            </a:r>
            <a:r>
              <a:rPr lang="en-US" dirty="0" smtClean="0"/>
              <a:t>–Use </a:t>
            </a:r>
            <a:r>
              <a:rPr lang="en-US" dirty="0"/>
              <a:t>of Student or Employer </a:t>
            </a:r>
            <a:r>
              <a:rPr lang="en-US" dirty="0" smtClean="0"/>
              <a:t>Feedback</a:t>
            </a:r>
          </a:p>
          <a:p>
            <a:r>
              <a:rPr lang="en-US" dirty="0" smtClean="0"/>
              <a:t>1.   Based </a:t>
            </a:r>
            <a:r>
              <a:rPr lang="en-US" dirty="0"/>
              <a:t>on your students’ or employers’ </a:t>
            </a:r>
            <a:r>
              <a:rPr lang="en-US" dirty="0" smtClean="0"/>
              <a:t>responses, identify key program </a:t>
            </a:r>
            <a:r>
              <a:rPr lang="en-US" dirty="0"/>
              <a:t>and/or </a:t>
            </a:r>
            <a:r>
              <a:rPr lang="en-US" dirty="0" smtClean="0"/>
              <a:t/>
            </a:r>
            <a:br>
              <a:rPr lang="en-US" dirty="0" smtClean="0"/>
            </a:br>
            <a:r>
              <a:rPr lang="en-US" dirty="0" smtClean="0"/>
              <a:t>institutional </a:t>
            </a:r>
            <a:r>
              <a:rPr lang="en-US" dirty="0"/>
              <a:t>strengths.</a:t>
            </a:r>
          </a:p>
          <a:p>
            <a:endParaRPr lang="en-US" dirty="0"/>
          </a:p>
          <a:p>
            <a:endParaRPr lang="en-US" dirty="0" smtClean="0"/>
          </a:p>
          <a:p>
            <a:endParaRPr lang="en-US" dirty="0" smtClean="0">
              <a:solidFill>
                <a:srgbClr val="FF0000"/>
              </a:solidFill>
            </a:endParaRPr>
          </a:p>
          <a:p>
            <a:pPr lvl="0">
              <a:buAutoNum type="arabicPeriod" startAt="2"/>
            </a:pPr>
            <a:r>
              <a:rPr lang="en-US" dirty="0" smtClean="0"/>
              <a:t>Based </a:t>
            </a:r>
            <a:r>
              <a:rPr lang="en-US" dirty="0"/>
              <a:t>on your students’ or employer responses </a:t>
            </a:r>
            <a:r>
              <a:rPr lang="en-US" dirty="0" smtClean="0"/>
              <a:t>, identify key program </a:t>
            </a:r>
            <a:r>
              <a:rPr lang="en-US" dirty="0"/>
              <a:t>and/or </a:t>
            </a:r>
            <a:r>
              <a:rPr lang="en-US" dirty="0" smtClean="0"/>
              <a:t/>
            </a:r>
            <a:br>
              <a:rPr lang="en-US" dirty="0" smtClean="0"/>
            </a:br>
            <a:r>
              <a:rPr lang="en-US" dirty="0" smtClean="0"/>
              <a:t>institutional </a:t>
            </a:r>
            <a:r>
              <a:rPr lang="en-US" dirty="0"/>
              <a:t>weaknesses. </a:t>
            </a:r>
            <a:endParaRPr lang="en-US" dirty="0" smtClean="0"/>
          </a:p>
          <a:p>
            <a:pPr marL="0" lvl="0" indent="0"/>
            <a:endParaRPr lang="en-US" dirty="0"/>
          </a:p>
          <a:p>
            <a:pPr marL="0" lvl="0" indent="0"/>
            <a:endParaRPr lang="en-US" dirty="0"/>
          </a:p>
          <a:p>
            <a:pPr marL="0" indent="0"/>
            <a:r>
              <a:rPr lang="en-US" dirty="0" smtClean="0"/>
              <a:t>3.   (If </a:t>
            </a:r>
            <a:r>
              <a:rPr lang="en-US" dirty="0"/>
              <a:t>applicable) Based on the data, what changes do you recommend (i.e. Action Plan)?</a:t>
            </a:r>
          </a:p>
          <a:p>
            <a:pPr marL="0" lvl="0" indent="0"/>
            <a:endParaRPr lang="en-US" dirty="0"/>
          </a:p>
          <a:p>
            <a:endParaRPr lang="en-US" dirty="0"/>
          </a:p>
          <a:p>
            <a:endParaRPr lang="en-US" dirty="0"/>
          </a:p>
        </p:txBody>
      </p:sp>
      <p:sp>
        <p:nvSpPr>
          <p:cNvPr id="11" name="TextBox 10"/>
          <p:cNvSpPr txBox="1"/>
          <p:nvPr/>
        </p:nvSpPr>
        <p:spPr>
          <a:xfrm>
            <a:off x="3200400" y="5486400"/>
            <a:ext cx="5257800" cy="646331"/>
          </a:xfrm>
          <a:prstGeom prst="rect">
            <a:avLst/>
          </a:prstGeom>
          <a:noFill/>
        </p:spPr>
        <p:txBody>
          <a:bodyPr wrap="square" rtlCol="0">
            <a:spAutoFit/>
          </a:bodyPr>
          <a:lstStyle/>
          <a:p>
            <a:r>
              <a:rPr lang="en-US" u="sng" dirty="0" smtClean="0">
                <a:solidFill>
                  <a:srgbClr val="FF0000"/>
                </a:solidFill>
              </a:rPr>
              <a:t>If this response is already available via a different document, reference and attach that document.</a:t>
            </a:r>
            <a:endParaRPr lang="en-US" u="sng" dirty="0">
              <a:solidFill>
                <a:srgbClr val="FF0000"/>
              </a:solidFill>
            </a:endParaRPr>
          </a:p>
        </p:txBody>
      </p:sp>
      <p:graphicFrame>
        <p:nvGraphicFramePr>
          <p:cNvPr id="13" name="Table 12"/>
          <p:cNvGraphicFramePr>
            <a:graphicFrameLocks noGrp="1"/>
          </p:cNvGraphicFramePr>
          <p:nvPr>
            <p:extLst>
              <p:ext uri="{D42A27DB-BD31-4B8C-83A1-F6EECF244321}">
                <p14:modId xmlns:p14="http://schemas.microsoft.com/office/powerpoint/2010/main" val="1266914159"/>
              </p:ext>
            </p:extLst>
          </p:nvPr>
        </p:nvGraphicFramePr>
        <p:xfrm>
          <a:off x="838200" y="1600200"/>
          <a:ext cx="7162800" cy="758825"/>
        </p:xfrm>
        <a:graphic>
          <a:graphicData uri="http://schemas.openxmlformats.org/drawingml/2006/table">
            <a:tbl>
              <a:tblPr firstRow="1" firstCol="1" bandRow="1"/>
              <a:tblGrid>
                <a:gridCol w="7162800"/>
              </a:tblGrid>
              <a:tr h="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r>
                        <a:rPr lang="en-US" sz="1100" dirty="0" smtClean="0">
                          <a:solidFill>
                            <a:srgbClr val="4F81BD"/>
                          </a:solidFill>
                          <a:effectLst/>
                          <a:latin typeface="Franklin Gothic Book"/>
                          <a:ea typeface="Calibri"/>
                          <a:cs typeface="Times New Roman"/>
                        </a:rPr>
                        <a:t>1. </a:t>
                      </a:r>
                      <a:r>
                        <a:rPr lang="en-US" sz="1100" u="sng" dirty="0" smtClean="0">
                          <a:solidFill>
                            <a:srgbClr val="4F81BD"/>
                          </a:solidFill>
                          <a:effectLst/>
                          <a:latin typeface="Franklin Gothic Book"/>
                          <a:ea typeface="Calibri"/>
                          <a:cs typeface="Times New Roman"/>
                        </a:rPr>
                        <a:t>Graduate Student</a:t>
                      </a:r>
                      <a:r>
                        <a:rPr lang="en-US" sz="1100" u="sng" baseline="0" dirty="0" smtClean="0">
                          <a:solidFill>
                            <a:srgbClr val="4F81BD"/>
                          </a:solidFill>
                          <a:effectLst/>
                          <a:latin typeface="Franklin Gothic Book"/>
                          <a:ea typeface="Calibri"/>
                          <a:cs typeface="Times New Roman"/>
                        </a:rPr>
                        <a:t> Survey </a:t>
                      </a:r>
                      <a:r>
                        <a:rPr lang="en-US" sz="1100" u="none" baseline="0" dirty="0" smtClean="0">
                          <a:solidFill>
                            <a:srgbClr val="4F81BD"/>
                          </a:solidFill>
                          <a:effectLst/>
                          <a:latin typeface="Franklin Gothic Book"/>
                          <a:ea typeface="Calibri"/>
                          <a:cs typeface="Times New Roman"/>
                        </a:rPr>
                        <a:t> - </a:t>
                      </a:r>
                      <a:r>
                        <a:rPr lang="en-US" sz="1100" dirty="0" smtClean="0">
                          <a:solidFill>
                            <a:srgbClr val="4F81BD"/>
                          </a:solidFill>
                          <a:effectLst/>
                          <a:latin typeface="Franklin Gothic Book"/>
                          <a:ea typeface="Calibri"/>
                          <a:cs typeface="Times New Roman"/>
                        </a:rPr>
                        <a:t>Students</a:t>
                      </a:r>
                      <a:r>
                        <a:rPr lang="en-US" sz="1100" baseline="0" dirty="0" smtClean="0">
                          <a:solidFill>
                            <a:srgbClr val="4F81BD"/>
                          </a:solidFill>
                          <a:effectLst/>
                          <a:latin typeface="Franklin Gothic Book"/>
                          <a:ea typeface="Calibri"/>
                          <a:cs typeface="Times New Roman"/>
                        </a:rPr>
                        <a:t> are very satisfied with instruction; no item related to instruction averaged below “4 – Good”</a:t>
                      </a:r>
                    </a:p>
                    <a:p>
                      <a:pPr marL="0" marR="0">
                        <a:lnSpc>
                          <a:spcPct val="115000"/>
                        </a:lnSpc>
                        <a:spcBef>
                          <a:spcPts val="0"/>
                        </a:spcBef>
                        <a:spcAft>
                          <a:spcPts val="0"/>
                        </a:spcAft>
                      </a:pPr>
                      <a:r>
                        <a:rPr lang="en-US" sz="1100" baseline="0" dirty="0" smtClean="0">
                          <a:solidFill>
                            <a:srgbClr val="4F81BD"/>
                          </a:solidFill>
                          <a:effectLst/>
                          <a:latin typeface="Franklin Gothic Book"/>
                          <a:ea typeface="Calibri"/>
                          <a:cs typeface="Times New Roman"/>
                        </a:rPr>
                        <a:t> 2. </a:t>
                      </a:r>
                      <a:r>
                        <a:rPr lang="en-US" sz="1100" u="sng" baseline="0" dirty="0" smtClean="0">
                          <a:solidFill>
                            <a:srgbClr val="4F81BD"/>
                          </a:solidFill>
                          <a:effectLst/>
                          <a:latin typeface="Franklin Gothic Book"/>
                          <a:ea typeface="Calibri"/>
                          <a:cs typeface="Times New Roman"/>
                        </a:rPr>
                        <a:t>Alumni Survey </a:t>
                      </a:r>
                      <a:r>
                        <a:rPr lang="en-US" sz="1100" u="none" baseline="0" dirty="0" smtClean="0">
                          <a:solidFill>
                            <a:srgbClr val="4F81BD"/>
                          </a:solidFill>
                          <a:effectLst/>
                          <a:latin typeface="Franklin Gothic Book"/>
                          <a:ea typeface="Calibri"/>
                          <a:cs typeface="Times New Roman"/>
                        </a:rPr>
                        <a:t> - 90% of our students returned the survey and reported that they had found employment within one month of graduation.</a:t>
                      </a:r>
                      <a:endParaRPr lang="en-US" sz="1100" u="sng"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2686394685"/>
              </p:ext>
            </p:extLst>
          </p:nvPr>
        </p:nvGraphicFramePr>
        <p:xfrm>
          <a:off x="838200" y="3200400"/>
          <a:ext cx="7239000" cy="562293"/>
        </p:xfrm>
        <a:graphic>
          <a:graphicData uri="http://schemas.openxmlformats.org/drawingml/2006/table">
            <a:tbl>
              <a:tblPr firstRow="1" firstCol="1" bandRow="1"/>
              <a:tblGrid>
                <a:gridCol w="7239000"/>
              </a:tblGrid>
              <a:tr h="0">
                <a:tc>
                  <a:txBody>
                    <a:bodyPr/>
                    <a:lstStyle/>
                    <a:p>
                      <a:pPr marL="0" marR="0">
                        <a:lnSpc>
                          <a:spcPct val="115000"/>
                        </a:lnSpc>
                        <a:spcBef>
                          <a:spcPts val="0"/>
                        </a:spcBef>
                        <a:spcAft>
                          <a:spcPts val="0"/>
                        </a:spcAft>
                      </a:pPr>
                      <a:r>
                        <a:rPr lang="en-US" sz="1100" u="sng" dirty="0" smtClean="0">
                          <a:solidFill>
                            <a:srgbClr val="4F81BD"/>
                          </a:solidFill>
                          <a:effectLst/>
                          <a:latin typeface="Franklin Gothic Book"/>
                          <a:ea typeface="Calibri"/>
                          <a:cs typeface="Times New Roman"/>
                        </a:rPr>
                        <a:t>Graduate</a:t>
                      </a:r>
                      <a:r>
                        <a:rPr lang="en-US" sz="1100" u="sng" baseline="0" dirty="0" smtClean="0">
                          <a:solidFill>
                            <a:srgbClr val="4F81BD"/>
                          </a:solidFill>
                          <a:effectLst/>
                          <a:latin typeface="Franklin Gothic Book"/>
                          <a:ea typeface="Calibri"/>
                          <a:cs typeface="Times New Roman"/>
                        </a:rPr>
                        <a:t> Student Survey </a:t>
                      </a:r>
                      <a:r>
                        <a:rPr lang="en-US" sz="1100" u="none" baseline="0" dirty="0" smtClean="0">
                          <a:solidFill>
                            <a:srgbClr val="4F81BD"/>
                          </a:solidFill>
                          <a:effectLst/>
                          <a:latin typeface="Franklin Gothic Book"/>
                          <a:ea typeface="Calibri"/>
                          <a:cs typeface="Times New Roman"/>
                        </a:rPr>
                        <a:t> - </a:t>
                      </a:r>
                      <a:r>
                        <a:rPr lang="en-US" sz="1100" dirty="0" smtClean="0">
                          <a:solidFill>
                            <a:srgbClr val="4F81BD"/>
                          </a:solidFill>
                          <a:effectLst/>
                          <a:latin typeface="Franklin Gothic Book"/>
                          <a:ea typeface="Calibri"/>
                          <a:cs typeface="Times New Roman"/>
                        </a:rPr>
                        <a:t>”Library</a:t>
                      </a:r>
                      <a:r>
                        <a:rPr lang="en-US" sz="1100" baseline="0" dirty="0" smtClean="0">
                          <a:solidFill>
                            <a:srgbClr val="4F81BD"/>
                          </a:solidFill>
                          <a:effectLst/>
                          <a:latin typeface="Franklin Gothic Book"/>
                          <a:ea typeface="Calibri"/>
                          <a:cs typeface="Times New Roman"/>
                        </a:rPr>
                        <a:t> Services” averaged as having “Little Benefit” with our students, but we assign X # of research papers in our program so our students should be better utilizing the Library. Also, more than one comment was made that our textbooks seemed out of date.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816698780"/>
              </p:ext>
            </p:extLst>
          </p:nvPr>
        </p:nvGraphicFramePr>
        <p:xfrm>
          <a:off x="762000" y="4267200"/>
          <a:ext cx="7315200" cy="758825"/>
        </p:xfrm>
        <a:graphic>
          <a:graphicData uri="http://schemas.openxmlformats.org/drawingml/2006/table">
            <a:tbl>
              <a:tblPr firstRow="1" firstCol="1" bandRow="1"/>
              <a:tblGrid>
                <a:gridCol w="7315200"/>
              </a:tblGrid>
              <a:tr h="0">
                <a:tc>
                  <a:txBody>
                    <a:bodyPr/>
                    <a:lstStyle/>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r>
                        <a:rPr lang="en-US" sz="1100" dirty="0" smtClean="0">
                          <a:solidFill>
                            <a:srgbClr val="4F81BD"/>
                          </a:solidFill>
                          <a:effectLst/>
                          <a:latin typeface="Franklin Gothic Book"/>
                          <a:ea typeface="Calibri"/>
                          <a:cs typeface="Times New Roman"/>
                        </a:rPr>
                        <a:t>1.</a:t>
                      </a:r>
                      <a:r>
                        <a:rPr lang="en-US" sz="1100" baseline="0" dirty="0" smtClean="0">
                          <a:solidFill>
                            <a:srgbClr val="4F81BD"/>
                          </a:solidFill>
                          <a:effectLst/>
                          <a:latin typeface="Franklin Gothic Book"/>
                          <a:ea typeface="Calibri"/>
                          <a:cs typeface="Times New Roman"/>
                        </a:rPr>
                        <a:t> Partner with the library early on in the semester so we can collaborate and assure students know how to use their resources</a:t>
                      </a:r>
                    </a:p>
                    <a:p>
                      <a:pPr marL="0" marR="0">
                        <a:lnSpc>
                          <a:spcPct val="115000"/>
                        </a:lnSpc>
                        <a:spcBef>
                          <a:spcPts val="0"/>
                        </a:spcBef>
                        <a:spcAft>
                          <a:spcPts val="0"/>
                        </a:spcAft>
                      </a:pPr>
                      <a:r>
                        <a:rPr lang="en-US" sz="1100" baseline="0" dirty="0" smtClean="0">
                          <a:solidFill>
                            <a:srgbClr val="4F81BD"/>
                          </a:solidFill>
                          <a:effectLst/>
                          <a:latin typeface="Franklin Gothic Book"/>
                          <a:ea typeface="Calibri"/>
                          <a:cs typeface="Times New Roman"/>
                        </a:rPr>
                        <a:t>2. Research updated, but cost effective textbook options this summer with a team of selected faculty</a:t>
                      </a:r>
                      <a:endParaRPr lang="en-US" sz="1100" dirty="0">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7" name="Notched Right Arrow 16"/>
          <p:cNvSpPr/>
          <p:nvPr/>
        </p:nvSpPr>
        <p:spPr>
          <a:xfrm>
            <a:off x="304800" y="5364812"/>
            <a:ext cx="2514600" cy="9144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02280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609</TotalTime>
  <Words>1676</Words>
  <Application>Microsoft Office PowerPoint</Application>
  <PresentationFormat>On-screen Show (4:3)</PresentationFormat>
  <Paragraphs>252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Angles</vt:lpstr>
      <vt:lpstr>Amarillo college Instructional  Assessment  Plan</vt:lpstr>
      <vt:lpstr>What AC assessment plans must prove</vt:lpstr>
      <vt:lpstr>What AC assessment plans must prove</vt:lpstr>
      <vt:lpstr>Key Dates Involving suggested change</vt:lpstr>
      <vt:lpstr>Assessment - Then</vt:lpstr>
      <vt:lpstr>Discuss Form AND Show Sample</vt:lpstr>
      <vt:lpstr>II: Program Enrollment and Success Data </vt:lpstr>
      <vt:lpstr>II: Program Enrollment and Success Data </vt:lpstr>
      <vt:lpstr>III: Survey, Focus Group, and Interview Data </vt:lpstr>
      <vt:lpstr>IV: Institutional initiatives </vt:lpstr>
      <vt:lpstr>IV: Institutional initiatives </vt:lpstr>
      <vt:lpstr>IV: Institutional initiatives </vt:lpstr>
      <vt:lpstr>IV: Institutional initiatives </vt:lpstr>
      <vt:lpstr>IV: Institutional initiatives </vt:lpstr>
      <vt:lpstr>IV: Institutional initiatives </vt:lpstr>
      <vt:lpstr>V: Policies and procedures </vt:lpstr>
      <vt:lpstr>V: Policies and procedures </vt:lpstr>
      <vt:lpstr>VI: Conclusions  </vt:lpstr>
      <vt:lpstr>NEXT STEPS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Amarillo college Instructional  Assessment  Plan</dc:title>
  <dc:creator>Kristin D. McDonald-Willey</dc:creator>
  <cp:lastModifiedBy>Kristin D. McDonald-Willey</cp:lastModifiedBy>
  <cp:revision>87</cp:revision>
  <dcterms:created xsi:type="dcterms:W3CDTF">2014-04-03T14:18:58Z</dcterms:created>
  <dcterms:modified xsi:type="dcterms:W3CDTF">2014-04-04T00:40:54Z</dcterms:modified>
</cp:coreProperties>
</file>