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1" d="100"/>
          <a:sy n="111" d="100"/>
        </p:scale>
        <p:origin x="336" y="114"/>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7DE6118-2437-4B30-8E3C-4D2BE6020583}" type="datetimeFigureOut">
              <a:rPr lang="en-US" dirty="0"/>
              <a:pPr/>
              <a:t>8/8/2019</a:t>
            </a:fld>
            <a:endParaRPr lang="en-US" dirty="0"/>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69E57DC2-970A-4B3E-BB1C-7A09969E49DF}" type="slidenum">
              <a:rPr lang="en-US" dirty="0"/>
              <a:pPr/>
              <a:t>‹#›</a:t>
            </a:fld>
            <a:endParaRPr lang="en-US" dirty="0"/>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dirty="0"/>
              <a:t>8/8/2019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7DE6118-2437-4B30-8E3C-4D2BE6020583}" type="datetimeFigureOut">
              <a:rPr lang="en-US" dirty="0"/>
              <a:pPr/>
              <a:t>8/8/2019</a:t>
            </a:fld>
            <a:endParaRPr lang="en-US" dirty="0"/>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dirty="0"/>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dirty="0"/>
              <a:t>8/8/2019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dirty="0"/>
              <a:t>8/8/2019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dirty="0"/>
              <a:t>8/8/2019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dirty="0"/>
              <a:t>8/8/2019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8/8/2019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7DE6118-2437-4B30-8E3C-4D2BE6020583}" type="datetimeFigureOut">
              <a:rPr lang="en-US" dirty="0"/>
              <a:pPr/>
              <a:t>8/8/2019</a:t>
            </a:fld>
            <a:endParaRPr lang="en-US" dirty="0"/>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dirty="0"/>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69E57DC2-970A-4B3E-BB1C-7A09969E49DF}" type="slidenum">
              <a:rPr lang="en-US" dirty="0"/>
              <a:pPr/>
              <a:t>‹#›</a:t>
            </a:fld>
            <a:endParaRPr lang="en-US" dirty="0"/>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7DE6118-2437-4B30-8E3C-4D2BE6020583}" type="datetimeFigureOut">
              <a:rPr lang="en-US" dirty="0"/>
              <a:pPr/>
              <a:t>8/8/2019</a:t>
            </a:fld>
            <a:endParaRPr lang="en-US" dirty="0"/>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dirty="0"/>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69E57DC2-970A-4B3E-BB1C-7A09969E49DF}" type="slidenum">
              <a:rPr lang="en-US" dirty="0"/>
              <a:pPr/>
              <a:t>‹#›</a:t>
            </a:fld>
            <a:endParaRPr lang="en-US" dirty="0"/>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hyperlink" Target="https://texasrealitycheck.com/" TargetMode="External"/><Relationship Id="rId3" Type="http://schemas.openxmlformats.org/officeDocument/2006/relationships/hyperlink" Target="https://www.mint.com/" TargetMode="External"/><Relationship Id="rId7" Type="http://schemas.openxmlformats.org/officeDocument/2006/relationships/hyperlink" Target="https://www.thebalance.com/the-50-30-20-rule-of-thumb-453922" TargetMode="External"/><Relationship Id="rId2" Type="http://schemas.openxmlformats.org/officeDocument/2006/relationships/hyperlink" Target="https://www.actx.edu/money/budgeting" TargetMode="External"/><Relationship Id="rId1" Type="http://schemas.openxmlformats.org/officeDocument/2006/relationships/slideLayout" Target="../slideLayouts/slideLayout2.xml"/><Relationship Id="rId6" Type="http://schemas.openxmlformats.org/officeDocument/2006/relationships/hyperlink" Target="https://www.daveramsey.com/blog/envelope-system-explained" TargetMode="External"/><Relationship Id="rId5" Type="http://schemas.openxmlformats.org/officeDocument/2006/relationships/hyperlink" Target="https://itunes.apple.com/us/app/checkbook-spending-income/id484000695?mt=8" TargetMode="External"/><Relationship Id="rId4" Type="http://schemas.openxmlformats.org/officeDocument/2006/relationships/hyperlink" Target="https://www.expensify.co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www.anz.com.au/personal/bank-accounts/guides/hiding-your-money/" TargetMode="External"/><Relationship Id="rId2" Type="http://schemas.openxmlformats.org/officeDocument/2006/relationships/hyperlink" Target="https://www.nerdwallet.com/blog/how-to-save-mone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studentloanborrowerassistance.org/start-here/federal-loans/consolidation-loans/" TargetMode="External"/><Relationship Id="rId2" Type="http://schemas.openxmlformats.org/officeDocument/2006/relationships/hyperlink" Target="http://www.finaid.org/calculators/loanconsolidation.phtml" TargetMode="External"/><Relationship Id="rId1" Type="http://schemas.openxmlformats.org/officeDocument/2006/relationships/slideLayout" Target="../slideLayouts/slideLayout2.xml"/><Relationship Id="rId5" Type="http://schemas.openxmlformats.org/officeDocument/2006/relationships/hyperlink" Target="https://studentloanhero.com/featured/the-complete-list-of-student-loan-forgiveness-programs/" TargetMode="External"/><Relationship Id="rId4" Type="http://schemas.openxmlformats.org/officeDocument/2006/relationships/hyperlink" Target="https://studentaid.ed.gov/sa/repay-loans/understand/plans"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nerdwallet.com/blog/credit-cards/how-to-pick-the-best-credit-card-for-you-4-easy-steps/" TargetMode="External"/><Relationship Id="rId2" Type="http://schemas.openxmlformats.org/officeDocument/2006/relationships/hyperlink" Target="https://cashmoneylife.com/10-reasons-credit-cards-are-good/"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investopedia.com/terms/c/credit_score.as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autotrader.com/car-shopping/4-questions-help-you-decide-new-or-used-car-167808" TargetMode="External"/><Relationship Id="rId2" Type="http://schemas.openxmlformats.org/officeDocument/2006/relationships/hyperlink" Target="https://www.bankrate.com/calculators/auto/auto-loan-calculator.aspx" TargetMode="External"/><Relationship Id="rId1" Type="http://schemas.openxmlformats.org/officeDocument/2006/relationships/slideLayout" Target="../slideLayouts/slideLayout2.xml"/><Relationship Id="rId6" Type="http://schemas.openxmlformats.org/officeDocument/2006/relationships/hyperlink" Target="https://www.maxrealestateexposure.com/things-to-do-before-buying-house/" TargetMode="External"/><Relationship Id="rId5" Type="http://schemas.openxmlformats.org/officeDocument/2006/relationships/hyperlink" Target="https://studentloanhero.com/featured/low-down-payment-mortgage-programs/" TargetMode="External"/><Relationship Id="rId4" Type="http://schemas.openxmlformats.org/officeDocument/2006/relationships/hyperlink" Target="https://www.mortgagecalculator.or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oney.usnews.com/money/retirement/slideshows/10-painless-ways-to-save-more-for-retirement?slide=3" TargetMode="External"/><Relationship Id="rId2" Type="http://schemas.openxmlformats.org/officeDocument/2006/relationships/hyperlink" Target="https://www.calcxml.com/calculators/retirement-calculator"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smtClean="0"/>
              <a:t>Money management </a:t>
            </a:r>
            <a:br>
              <a:rPr lang="en-US" sz="6000" dirty="0" smtClean="0"/>
            </a:br>
            <a:r>
              <a:rPr lang="en-US" sz="6000" dirty="0" smtClean="0"/>
              <a:t>and financial planning</a:t>
            </a:r>
            <a:endParaRPr lang="en-US" sz="6000" dirty="0"/>
          </a:p>
        </p:txBody>
      </p:sp>
      <p:sp>
        <p:nvSpPr>
          <p:cNvPr id="3" name="Subtitle 2"/>
          <p:cNvSpPr>
            <a:spLocks noGrp="1"/>
          </p:cNvSpPr>
          <p:nvPr>
            <p:ph type="subTitle" idx="1"/>
          </p:nvPr>
        </p:nvSpPr>
        <p:spPr/>
        <p:txBody>
          <a:bodyPr/>
          <a:lstStyle/>
          <a:p>
            <a:r>
              <a:rPr lang="en-US" dirty="0" smtClean="0"/>
              <a:t>Amarillo College Money Management Center</a:t>
            </a:r>
            <a:endParaRPr lang="en-US" dirty="0"/>
          </a:p>
        </p:txBody>
      </p:sp>
    </p:spTree>
    <p:extLst>
      <p:ext uri="{BB962C8B-B14F-4D97-AF65-F5344CB8AC3E}">
        <p14:creationId xmlns:p14="http://schemas.microsoft.com/office/powerpoint/2010/main" val="30916696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Discussion Topics</a:t>
            </a:r>
            <a:endParaRPr lang="en-US" dirty="0"/>
          </a:p>
        </p:txBody>
      </p:sp>
      <p:sp>
        <p:nvSpPr>
          <p:cNvPr id="3" name="Content Placeholder 2"/>
          <p:cNvSpPr>
            <a:spLocks noGrp="1"/>
          </p:cNvSpPr>
          <p:nvPr>
            <p:ph idx="1"/>
          </p:nvPr>
        </p:nvSpPr>
        <p:spPr/>
        <p:txBody>
          <a:bodyPr>
            <a:normAutofit lnSpcReduction="10000"/>
          </a:bodyPr>
          <a:lstStyle/>
          <a:p>
            <a:r>
              <a:rPr lang="en-US" dirty="0"/>
              <a:t>Budgeting</a:t>
            </a:r>
          </a:p>
          <a:p>
            <a:r>
              <a:rPr lang="en-US" dirty="0" smtClean="0"/>
              <a:t>Savings</a:t>
            </a:r>
            <a:endParaRPr lang="en-US" dirty="0"/>
          </a:p>
          <a:p>
            <a:r>
              <a:rPr lang="en-US" dirty="0" smtClean="0"/>
              <a:t>Student Loans</a:t>
            </a:r>
          </a:p>
          <a:p>
            <a:r>
              <a:rPr lang="en-US" dirty="0" smtClean="0"/>
              <a:t>Credit Cards</a:t>
            </a:r>
          </a:p>
          <a:p>
            <a:r>
              <a:rPr lang="en-US" dirty="0" smtClean="0"/>
              <a:t>Credit Score</a:t>
            </a:r>
          </a:p>
          <a:p>
            <a:r>
              <a:rPr lang="en-US" dirty="0" smtClean="0"/>
              <a:t>Loans</a:t>
            </a:r>
          </a:p>
          <a:p>
            <a:pPr lvl="1"/>
            <a:r>
              <a:rPr lang="en-US" dirty="0" smtClean="0"/>
              <a:t>Auto Loan</a:t>
            </a:r>
          </a:p>
          <a:p>
            <a:pPr lvl="1"/>
            <a:r>
              <a:rPr lang="en-US" dirty="0" smtClean="0"/>
              <a:t>Mortgage 	</a:t>
            </a:r>
          </a:p>
          <a:p>
            <a:r>
              <a:rPr lang="en-US" dirty="0" smtClean="0"/>
              <a:t>Retirement</a:t>
            </a:r>
          </a:p>
        </p:txBody>
      </p:sp>
    </p:spTree>
    <p:extLst>
      <p:ext uri="{BB962C8B-B14F-4D97-AF65-F5344CB8AC3E}">
        <p14:creationId xmlns:p14="http://schemas.microsoft.com/office/powerpoint/2010/main" val="24965215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Budgeting</a:t>
            </a:r>
            <a:endParaRPr lang="en-US" dirty="0"/>
          </a:p>
        </p:txBody>
      </p:sp>
      <p:sp>
        <p:nvSpPr>
          <p:cNvPr id="3" name="Content Placeholder 2"/>
          <p:cNvSpPr>
            <a:spLocks noGrp="1"/>
          </p:cNvSpPr>
          <p:nvPr>
            <p:ph idx="1"/>
          </p:nvPr>
        </p:nvSpPr>
        <p:spPr/>
        <p:txBody>
          <a:bodyPr>
            <a:normAutofit fontScale="85000" lnSpcReduction="20000"/>
          </a:bodyPr>
          <a:lstStyle/>
          <a:p>
            <a:r>
              <a:rPr lang="en-US" dirty="0"/>
              <a:t>Creating a budget is one of the first steps to financial independence. Planning out your expenses can keep you from overspending and allows you to see where the majority of your money is going</a:t>
            </a:r>
            <a:r>
              <a:rPr lang="en-US" dirty="0" smtClean="0"/>
              <a:t>.</a:t>
            </a:r>
          </a:p>
          <a:p>
            <a:r>
              <a:rPr lang="en-US" dirty="0" smtClean="0">
                <a:solidFill>
                  <a:srgbClr val="002060"/>
                </a:solidFill>
                <a:hlinkClick r:id="rId2"/>
              </a:rPr>
              <a:t>AC Money Mgt. Budgeting Worksheet</a:t>
            </a:r>
            <a:endParaRPr lang="en-US" dirty="0" smtClean="0">
              <a:solidFill>
                <a:srgbClr val="002060"/>
              </a:solidFill>
            </a:endParaRPr>
          </a:p>
          <a:p>
            <a:r>
              <a:rPr lang="en-US" dirty="0" smtClean="0">
                <a:solidFill>
                  <a:srgbClr val="002060"/>
                </a:solidFill>
              </a:rPr>
              <a:t>Apps</a:t>
            </a:r>
          </a:p>
          <a:p>
            <a:pPr lvl="1"/>
            <a:r>
              <a:rPr lang="en-US" dirty="0">
                <a:solidFill>
                  <a:srgbClr val="002060"/>
                </a:solidFill>
                <a:hlinkClick r:id="rId3"/>
              </a:rPr>
              <a:t>Mint</a:t>
            </a:r>
            <a:endParaRPr lang="en-US" dirty="0">
              <a:solidFill>
                <a:srgbClr val="002060"/>
              </a:solidFill>
            </a:endParaRPr>
          </a:p>
          <a:p>
            <a:pPr lvl="1"/>
            <a:r>
              <a:rPr lang="en-US" dirty="0">
                <a:solidFill>
                  <a:srgbClr val="002060"/>
                </a:solidFill>
                <a:hlinkClick r:id="rId4"/>
              </a:rPr>
              <a:t>Expensify</a:t>
            </a:r>
            <a:endParaRPr lang="en-US" dirty="0">
              <a:solidFill>
                <a:srgbClr val="002060"/>
              </a:solidFill>
            </a:endParaRPr>
          </a:p>
          <a:p>
            <a:pPr lvl="1"/>
            <a:r>
              <a:rPr lang="en-US" dirty="0">
                <a:solidFill>
                  <a:srgbClr val="002060"/>
                </a:solidFill>
                <a:hlinkClick r:id="rId5"/>
              </a:rPr>
              <a:t>HomeBudget</a:t>
            </a:r>
            <a:endParaRPr lang="en-US" dirty="0">
              <a:solidFill>
                <a:srgbClr val="002060"/>
              </a:solidFill>
            </a:endParaRPr>
          </a:p>
          <a:p>
            <a:endParaRPr lang="en-US" dirty="0" smtClean="0">
              <a:solidFill>
                <a:srgbClr val="002060"/>
              </a:solidFill>
            </a:endParaRPr>
          </a:p>
          <a:p>
            <a:r>
              <a:rPr lang="en-US" dirty="0" smtClean="0">
                <a:solidFill>
                  <a:srgbClr val="002060"/>
                </a:solidFill>
                <a:hlinkClick r:id="rId6"/>
              </a:rPr>
              <a:t>Dave Ramsey’s Envelope System</a:t>
            </a:r>
            <a:endParaRPr lang="en-US" dirty="0" smtClean="0">
              <a:solidFill>
                <a:srgbClr val="002060"/>
              </a:solidFill>
            </a:endParaRPr>
          </a:p>
          <a:p>
            <a:r>
              <a:rPr lang="en-US" dirty="0" smtClean="0">
                <a:solidFill>
                  <a:srgbClr val="002060"/>
                </a:solidFill>
                <a:hlinkClick r:id="rId7"/>
              </a:rPr>
              <a:t>50/30/20 Budgeting </a:t>
            </a:r>
            <a:r>
              <a:rPr lang="en-US" dirty="0" smtClean="0">
                <a:solidFill>
                  <a:srgbClr val="002060"/>
                </a:solidFill>
                <a:hlinkClick r:id="rId7"/>
              </a:rPr>
              <a:t>Rule</a:t>
            </a:r>
            <a:endParaRPr lang="en-US" dirty="0" smtClean="0">
              <a:solidFill>
                <a:srgbClr val="002060"/>
              </a:solidFill>
            </a:endParaRPr>
          </a:p>
          <a:p>
            <a:r>
              <a:rPr lang="en-US" dirty="0" smtClean="0">
                <a:solidFill>
                  <a:srgbClr val="002060"/>
                </a:solidFill>
                <a:hlinkClick r:id="rId8"/>
              </a:rPr>
              <a:t>Lifestyle Budget Tool </a:t>
            </a:r>
            <a:r>
              <a:rPr lang="en-US" dirty="0" smtClean="0">
                <a:solidFill>
                  <a:srgbClr val="002060"/>
                </a:solidFill>
              </a:rPr>
              <a:t>(can you afford the life you want to live)?</a:t>
            </a:r>
            <a:endParaRPr lang="en-US" dirty="0" smtClean="0">
              <a:solidFill>
                <a:srgbClr val="002060"/>
              </a:solidFill>
            </a:endParaRPr>
          </a:p>
          <a:p>
            <a:pPr marL="530352" lvl="1" indent="0">
              <a:buNone/>
            </a:pPr>
            <a:endParaRPr lang="en-US" dirty="0" smtClean="0">
              <a:solidFill>
                <a:srgbClr val="002060"/>
              </a:solidFill>
            </a:endParaRPr>
          </a:p>
          <a:p>
            <a:endParaRPr lang="en-US" dirty="0">
              <a:solidFill>
                <a:srgbClr val="002060"/>
              </a:solidFill>
            </a:endParaRPr>
          </a:p>
        </p:txBody>
      </p:sp>
    </p:spTree>
    <p:extLst>
      <p:ext uri="{BB962C8B-B14F-4D97-AF65-F5344CB8AC3E}">
        <p14:creationId xmlns:p14="http://schemas.microsoft.com/office/powerpoint/2010/main" val="20234438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Savings</a:t>
            </a:r>
            <a:endParaRPr lang="en-US" dirty="0"/>
          </a:p>
        </p:txBody>
      </p:sp>
      <p:sp>
        <p:nvSpPr>
          <p:cNvPr id="3" name="Content Placeholder 2"/>
          <p:cNvSpPr>
            <a:spLocks noGrp="1"/>
          </p:cNvSpPr>
          <p:nvPr>
            <p:ph idx="1"/>
          </p:nvPr>
        </p:nvSpPr>
        <p:spPr/>
        <p:txBody>
          <a:bodyPr/>
          <a:lstStyle/>
          <a:p>
            <a:r>
              <a:rPr lang="en-US" dirty="0" smtClean="0"/>
              <a:t>40% of Americans’ do not have enough savings to cover a $400 emergency</a:t>
            </a:r>
          </a:p>
          <a:p>
            <a:r>
              <a:rPr lang="en-US" dirty="0" smtClean="0"/>
              <a:t>Many experts argue that you should have a minimum of three months of living expenses tucked away – but six months is ideal.</a:t>
            </a:r>
          </a:p>
          <a:p>
            <a:r>
              <a:rPr lang="en-US" dirty="0" smtClean="0"/>
              <a:t>Tips to Save </a:t>
            </a:r>
            <a:r>
              <a:rPr lang="en-US" dirty="0"/>
              <a:t>M</a:t>
            </a:r>
            <a:r>
              <a:rPr lang="en-US" dirty="0" smtClean="0"/>
              <a:t>ore</a:t>
            </a:r>
          </a:p>
          <a:p>
            <a:pPr lvl="1"/>
            <a:r>
              <a:rPr lang="en-US" dirty="0" smtClean="0"/>
              <a:t>Get Serious </a:t>
            </a:r>
            <a:r>
              <a:rPr lang="en-US" dirty="0"/>
              <a:t>A</a:t>
            </a:r>
            <a:r>
              <a:rPr lang="en-US" dirty="0" smtClean="0"/>
              <a:t>bout a Budget</a:t>
            </a:r>
          </a:p>
          <a:p>
            <a:pPr lvl="1"/>
            <a:r>
              <a:rPr lang="en-US" dirty="0" smtClean="0">
                <a:hlinkClick r:id="rId2"/>
              </a:rPr>
              <a:t>Tips on Saving Money: Daily, Monthly, and Long Term</a:t>
            </a:r>
            <a:endParaRPr lang="en-US" dirty="0" smtClean="0"/>
          </a:p>
          <a:p>
            <a:pPr lvl="1"/>
            <a:r>
              <a:rPr lang="en-US" dirty="0" smtClean="0">
                <a:hlinkClick r:id="rId3"/>
              </a:rPr>
              <a:t>Hide Your Savings Account From View (</a:t>
            </a:r>
            <a:r>
              <a:rPr lang="en-US" dirty="0" err="1" smtClean="0">
                <a:hlinkClick r:id="rId3"/>
              </a:rPr>
              <a:t>andor</a:t>
            </a:r>
            <a:r>
              <a:rPr lang="en-US" dirty="0" smtClean="0">
                <a:hlinkClick r:id="rId3"/>
              </a:rPr>
              <a:t>) Name Your Accounts</a:t>
            </a:r>
            <a:endParaRPr lang="en-US" dirty="0" smtClean="0"/>
          </a:p>
        </p:txBody>
      </p:sp>
    </p:spTree>
    <p:extLst>
      <p:ext uri="{BB962C8B-B14F-4D97-AF65-F5344CB8AC3E}">
        <p14:creationId xmlns:p14="http://schemas.microsoft.com/office/powerpoint/2010/main" val="13613546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 Loans	</a:t>
            </a:r>
            <a:endParaRPr lang="en-US" dirty="0"/>
          </a:p>
        </p:txBody>
      </p:sp>
      <p:sp>
        <p:nvSpPr>
          <p:cNvPr id="3" name="Content Placeholder 2"/>
          <p:cNvSpPr>
            <a:spLocks noGrp="1"/>
          </p:cNvSpPr>
          <p:nvPr>
            <p:ph idx="1"/>
          </p:nvPr>
        </p:nvSpPr>
        <p:spPr/>
        <p:txBody>
          <a:bodyPr/>
          <a:lstStyle/>
          <a:p>
            <a:r>
              <a:rPr lang="en-US" dirty="0" smtClean="0"/>
              <a:t>Remember this debt</a:t>
            </a:r>
          </a:p>
          <a:p>
            <a:r>
              <a:rPr lang="en-US" dirty="0" smtClean="0">
                <a:hlinkClick r:id="rId2"/>
              </a:rPr>
              <a:t>Can you afford to pay back your student loans? (Calculator)</a:t>
            </a:r>
            <a:endParaRPr lang="en-US" dirty="0" smtClean="0"/>
          </a:p>
          <a:p>
            <a:r>
              <a:rPr lang="en-US" i="1" dirty="0" smtClean="0"/>
              <a:t>If </a:t>
            </a:r>
            <a:r>
              <a:rPr lang="en-US" dirty="0" smtClean="0"/>
              <a:t>you have you student loan debt</a:t>
            </a:r>
          </a:p>
          <a:p>
            <a:pPr lvl="1"/>
            <a:r>
              <a:rPr lang="en-US" i="1" dirty="0" smtClean="0">
                <a:hlinkClick r:id="rId3"/>
              </a:rPr>
              <a:t>Consider Consolidation</a:t>
            </a:r>
            <a:endParaRPr lang="en-US" i="1" dirty="0" smtClean="0"/>
          </a:p>
          <a:p>
            <a:pPr lvl="1"/>
            <a:r>
              <a:rPr lang="en-US" dirty="0" smtClean="0">
                <a:hlinkClick r:id="rId4"/>
              </a:rPr>
              <a:t>Consider a Different Payment Plan</a:t>
            </a:r>
            <a:endParaRPr lang="en-US" dirty="0" smtClean="0"/>
          </a:p>
          <a:p>
            <a:pPr lvl="1"/>
            <a:r>
              <a:rPr lang="en-US" i="1" dirty="0" smtClean="0">
                <a:hlinkClick r:id="rId5"/>
              </a:rPr>
              <a:t>If Applicable Apply for Student Loan Forgiveness</a:t>
            </a:r>
            <a:endParaRPr lang="en-US" i="1" dirty="0"/>
          </a:p>
        </p:txBody>
      </p:sp>
    </p:spTree>
    <p:extLst>
      <p:ext uri="{BB962C8B-B14F-4D97-AF65-F5344CB8AC3E}">
        <p14:creationId xmlns:p14="http://schemas.microsoft.com/office/powerpoint/2010/main" val="17488930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Cards</a:t>
            </a:r>
            <a:endParaRPr lang="en-US" dirty="0"/>
          </a:p>
        </p:txBody>
      </p:sp>
      <p:sp>
        <p:nvSpPr>
          <p:cNvPr id="3" name="Content Placeholder 2"/>
          <p:cNvSpPr>
            <a:spLocks noGrp="1"/>
          </p:cNvSpPr>
          <p:nvPr>
            <p:ph idx="1"/>
          </p:nvPr>
        </p:nvSpPr>
        <p:spPr/>
        <p:txBody>
          <a:bodyPr/>
          <a:lstStyle/>
          <a:p>
            <a:r>
              <a:rPr lang="en-US" dirty="0" smtClean="0">
                <a:hlinkClick r:id="rId2"/>
              </a:rPr>
              <a:t>Are They Good…</a:t>
            </a:r>
            <a:r>
              <a:rPr lang="en-US" i="1" dirty="0" smtClean="0">
                <a:hlinkClick r:id="rId2"/>
              </a:rPr>
              <a:t>Yes and No</a:t>
            </a:r>
            <a:endParaRPr lang="en-US" i="1" dirty="0" smtClean="0"/>
          </a:p>
          <a:p>
            <a:r>
              <a:rPr lang="en-US" i="1" dirty="0" smtClean="0">
                <a:hlinkClick r:id="rId3"/>
              </a:rPr>
              <a:t>Shop for the Best Credit Card for You </a:t>
            </a:r>
            <a:endParaRPr lang="en-US" i="1" dirty="0" smtClean="0"/>
          </a:p>
          <a:p>
            <a:pPr marL="0" indent="0">
              <a:buNone/>
            </a:pPr>
            <a:endParaRPr lang="en-US" dirty="0"/>
          </a:p>
        </p:txBody>
      </p:sp>
    </p:spTree>
    <p:extLst>
      <p:ext uri="{BB962C8B-B14F-4D97-AF65-F5344CB8AC3E}">
        <p14:creationId xmlns:p14="http://schemas.microsoft.com/office/powerpoint/2010/main" val="30617548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Score</a:t>
            </a:r>
            <a:endParaRPr lang="en-US" dirty="0"/>
          </a:p>
        </p:txBody>
      </p:sp>
      <p:sp>
        <p:nvSpPr>
          <p:cNvPr id="3" name="Content Placeholder 2"/>
          <p:cNvSpPr>
            <a:spLocks noGrp="1"/>
          </p:cNvSpPr>
          <p:nvPr>
            <p:ph idx="1"/>
          </p:nvPr>
        </p:nvSpPr>
        <p:spPr/>
        <p:txBody>
          <a:bodyPr/>
          <a:lstStyle/>
          <a:p>
            <a:r>
              <a:rPr lang="en-US" dirty="0" smtClean="0">
                <a:hlinkClick r:id="rId2"/>
              </a:rPr>
              <a:t>What is a Credit Score and Why is it Important?</a:t>
            </a:r>
            <a:endParaRPr lang="en-US" dirty="0"/>
          </a:p>
        </p:txBody>
      </p:sp>
    </p:spTree>
    <p:extLst>
      <p:ext uri="{BB962C8B-B14F-4D97-AF65-F5344CB8AC3E}">
        <p14:creationId xmlns:p14="http://schemas.microsoft.com/office/powerpoint/2010/main" val="7432770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Loans	</a:t>
            </a:r>
            <a:endParaRPr lang="en-US" dirty="0"/>
          </a:p>
        </p:txBody>
      </p:sp>
      <p:sp>
        <p:nvSpPr>
          <p:cNvPr id="3" name="Content Placeholder 2"/>
          <p:cNvSpPr>
            <a:spLocks noGrp="1"/>
          </p:cNvSpPr>
          <p:nvPr>
            <p:ph idx="1"/>
          </p:nvPr>
        </p:nvSpPr>
        <p:spPr/>
        <p:txBody>
          <a:bodyPr/>
          <a:lstStyle/>
          <a:p>
            <a:r>
              <a:rPr lang="en-US" dirty="0" smtClean="0"/>
              <a:t>Okay, now that you have excellent credit…you’re going to want a </a:t>
            </a:r>
          </a:p>
          <a:p>
            <a:pPr lvl="1"/>
            <a:r>
              <a:rPr lang="en-US" dirty="0" smtClean="0"/>
              <a:t>Auto Loan</a:t>
            </a:r>
          </a:p>
          <a:p>
            <a:pPr lvl="2"/>
            <a:r>
              <a:rPr lang="en-US" dirty="0" smtClean="0">
                <a:hlinkClick r:id="rId2"/>
              </a:rPr>
              <a:t>Auto loan calculator</a:t>
            </a:r>
            <a:endParaRPr lang="en-US" dirty="0" smtClean="0"/>
          </a:p>
          <a:p>
            <a:pPr lvl="2"/>
            <a:r>
              <a:rPr lang="en-US" dirty="0" smtClean="0">
                <a:hlinkClick r:id="rId3"/>
              </a:rPr>
              <a:t>New or used</a:t>
            </a:r>
            <a:endParaRPr lang="en-US" dirty="0" smtClean="0"/>
          </a:p>
          <a:p>
            <a:pPr lvl="1"/>
            <a:r>
              <a:rPr lang="en-US" dirty="0" smtClean="0"/>
              <a:t>Mortgage</a:t>
            </a:r>
          </a:p>
          <a:p>
            <a:pPr lvl="2"/>
            <a:r>
              <a:rPr lang="en-US" dirty="0" smtClean="0">
                <a:hlinkClick r:id="rId4"/>
              </a:rPr>
              <a:t>Mortgage calculator</a:t>
            </a:r>
            <a:endParaRPr lang="en-US" dirty="0" smtClean="0"/>
          </a:p>
          <a:p>
            <a:pPr lvl="2"/>
            <a:r>
              <a:rPr lang="en-US" dirty="0" smtClean="0">
                <a:hlinkClick r:id="rId5"/>
              </a:rPr>
              <a:t>Low down payment programs</a:t>
            </a:r>
            <a:endParaRPr lang="en-US" dirty="0" smtClean="0"/>
          </a:p>
          <a:p>
            <a:pPr lvl="2"/>
            <a:r>
              <a:rPr lang="en-US" dirty="0" smtClean="0">
                <a:hlinkClick r:id="rId6"/>
              </a:rPr>
              <a:t>Things to do before buying a home</a:t>
            </a:r>
            <a:endParaRPr lang="en-US" dirty="0"/>
          </a:p>
        </p:txBody>
      </p:sp>
    </p:spTree>
    <p:extLst>
      <p:ext uri="{BB962C8B-B14F-4D97-AF65-F5344CB8AC3E}">
        <p14:creationId xmlns:p14="http://schemas.microsoft.com/office/powerpoint/2010/main" val="30137681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Retirement</a:t>
            </a:r>
            <a:endParaRPr lang="en-US" dirty="0"/>
          </a:p>
        </p:txBody>
      </p:sp>
      <p:sp>
        <p:nvSpPr>
          <p:cNvPr id="3" name="Content Placeholder 2"/>
          <p:cNvSpPr>
            <a:spLocks noGrp="1"/>
          </p:cNvSpPr>
          <p:nvPr>
            <p:ph idx="1"/>
          </p:nvPr>
        </p:nvSpPr>
        <p:spPr/>
        <p:txBody>
          <a:bodyPr/>
          <a:lstStyle/>
          <a:p>
            <a:r>
              <a:rPr lang="en-US" dirty="0" smtClean="0">
                <a:hlinkClick r:id="rId2"/>
              </a:rPr>
              <a:t>How much will I need?</a:t>
            </a:r>
            <a:endParaRPr lang="en-US" dirty="0" smtClean="0"/>
          </a:p>
          <a:p>
            <a:r>
              <a:rPr lang="en-US" dirty="0" smtClean="0">
                <a:hlinkClick r:id="rId3"/>
              </a:rPr>
              <a:t>How to save more for retirement</a:t>
            </a:r>
            <a:endParaRPr lang="en-US" dirty="0"/>
          </a:p>
        </p:txBody>
      </p:sp>
    </p:spTree>
    <p:extLst>
      <p:ext uri="{BB962C8B-B14F-4D97-AF65-F5344CB8AC3E}">
        <p14:creationId xmlns:p14="http://schemas.microsoft.com/office/powerpoint/2010/main" val="3682600296"/>
      </p:ext>
    </p:extLst>
  </p:cSld>
  <p:clrMapOvr>
    <a:masterClrMapping/>
  </p:clrMapOvr>
  <p:timing>
    <p:tnLst>
      <p:par>
        <p:cTn id="1" dur="indefinite" restart="never" nodeType="tmRoot"/>
      </p:par>
    </p:tnLst>
  </p:timing>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108</TotalTime>
  <Words>279</Words>
  <Application>Microsoft Office PowerPoint</Application>
  <PresentationFormat>Widescreen</PresentationFormat>
  <Paragraphs>54</Paragraphs>
  <Slides>9</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9</vt:i4>
      </vt:variant>
    </vt:vector>
  </HeadingPairs>
  <TitlesOfParts>
    <vt:vector size="11" baseType="lpstr">
      <vt:lpstr>Franklin Gothic Book</vt:lpstr>
      <vt:lpstr>Crop</vt:lpstr>
      <vt:lpstr>Money management  and financial planning</vt:lpstr>
      <vt:lpstr>Today’s Discussion Topics</vt:lpstr>
      <vt:lpstr>Budgeting</vt:lpstr>
      <vt:lpstr>Savings</vt:lpstr>
      <vt:lpstr>Student Loans </vt:lpstr>
      <vt:lpstr>Credit Cards</vt:lpstr>
      <vt:lpstr>Credit Score</vt:lpstr>
      <vt:lpstr>Loans </vt:lpstr>
      <vt:lpstr>Retirement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Money management  and financial planning</dc:title>
  <dc:creator>Mitchell Parker</dc:creator>
  <cp:lastModifiedBy>Mitchell L. Parker</cp:lastModifiedBy>
  <cp:revision>16</cp:revision>
  <dcterms:created xsi:type="dcterms:W3CDTF">2018-11-07T13:48:54Z</dcterms:created>
  <dcterms:modified xsi:type="dcterms:W3CDTF">2019-08-08T12:38:04Z</dcterms:modified>
</cp:coreProperties>
</file>